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3" r:id="rId9"/>
    <p:sldId id="1871" r:id="rId10"/>
    <p:sldId id="1872" r:id="rId11"/>
    <p:sldId id="1873" r:id="rId12"/>
    <p:sldId id="1875" r:id="rId13"/>
    <p:sldId id="1874" r:id="rId14"/>
    <p:sldId id="1876" r:id="rId15"/>
    <p:sldId id="1877" r:id="rId16"/>
    <p:sldId id="18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10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99EA3-1EB2-77B1-6085-58B1A580BF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0E9DA0-31B2-86D0-D657-9BB20D5C5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2E146-CEE1-99F1-17BF-5C455F8DEA98}"/>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5" name="Footer Placeholder 4">
            <a:extLst>
              <a:ext uri="{FF2B5EF4-FFF2-40B4-BE49-F238E27FC236}">
                <a16:creationId xmlns:a16="http://schemas.microsoft.com/office/drawing/2014/main" id="{610A603D-35CC-1F97-96EB-5FA207F122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3A753-3C33-1830-18FA-3C33883EE2EF}"/>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384399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BB2D-6C97-FD96-4BF4-78A28B5A9B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1AB2B5-B8E3-C2A4-D7E6-951B4DFB9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068CD-B39E-7700-FA33-FA723E02BC55}"/>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5" name="Footer Placeholder 4">
            <a:extLst>
              <a:ext uri="{FF2B5EF4-FFF2-40B4-BE49-F238E27FC236}">
                <a16:creationId xmlns:a16="http://schemas.microsoft.com/office/drawing/2014/main" id="{8D2886CA-9F90-AA33-BBBD-D3EA84302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67FE1-B622-C653-3C85-62CBBA1D3E82}"/>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1461364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CFB737-BAAD-F2DD-19E1-71EB3912F7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B3D4D3-788A-B83B-5D04-4D26B59512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599AE6-035D-24E5-5D67-34061AB4F83D}"/>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5" name="Footer Placeholder 4">
            <a:extLst>
              <a:ext uri="{FF2B5EF4-FFF2-40B4-BE49-F238E27FC236}">
                <a16:creationId xmlns:a16="http://schemas.microsoft.com/office/drawing/2014/main" id="{173AE192-C7CC-E872-83DA-80619ECAA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81782-E2EA-7C18-B275-120A3597AC67}"/>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854666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1FE6-2D08-3391-FCB8-C9933BACB8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AA609-5187-E1D8-29A8-1CC2CBE2F3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A4FD4-DA0B-542B-2D12-AD9B1B0280DF}"/>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5" name="Footer Placeholder 4">
            <a:extLst>
              <a:ext uri="{FF2B5EF4-FFF2-40B4-BE49-F238E27FC236}">
                <a16:creationId xmlns:a16="http://schemas.microsoft.com/office/drawing/2014/main" id="{90ADE831-08B0-0A1D-32AC-2EA86B566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088A7-5AF1-B7A5-B6F0-8403428B4F83}"/>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2561866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E24E-B671-72C8-ABFB-480A255646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288EF-F4F5-CF62-087B-2F4EA7F813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91F6FD-D0C1-9254-9CA9-4BABC9EFF87E}"/>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5" name="Footer Placeholder 4">
            <a:extLst>
              <a:ext uri="{FF2B5EF4-FFF2-40B4-BE49-F238E27FC236}">
                <a16:creationId xmlns:a16="http://schemas.microsoft.com/office/drawing/2014/main" id="{5B4C92BB-696E-3779-2806-007C0E48D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C497B-E280-6C08-A4CE-208CC435C511}"/>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1698370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8268-2D00-9565-36FB-89E243B2D5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6D169-EF91-1DCE-7C99-78E5C4AC03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67BE88-3258-DCCC-9499-CF504BA767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6B2A22-5518-193A-095D-E3A2F1C644B2}"/>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6" name="Footer Placeholder 5">
            <a:extLst>
              <a:ext uri="{FF2B5EF4-FFF2-40B4-BE49-F238E27FC236}">
                <a16:creationId xmlns:a16="http://schemas.microsoft.com/office/drawing/2014/main" id="{DBD183A0-9B30-B1A9-EC7E-19E953B275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8E2E2-9C2E-4C50-0801-595A836B91EA}"/>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2204788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A57EE-9272-201B-2250-0AF7A0B3D2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D5CA94-EF1B-6B6A-D9AE-A5B40CD09C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2441BF-B6B3-B76A-8297-B672DE0667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591824-7016-0CD8-F9C1-B05D4A095B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3135E7-86DF-9D59-62E5-BD3D2D8B53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698FC-B369-E53B-79AA-F32C55A56D40}"/>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8" name="Footer Placeholder 7">
            <a:extLst>
              <a:ext uri="{FF2B5EF4-FFF2-40B4-BE49-F238E27FC236}">
                <a16:creationId xmlns:a16="http://schemas.microsoft.com/office/drawing/2014/main" id="{E23D707D-2011-4758-6F41-BAC51CD4EB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408C2D-D074-539D-952D-6EAD65943E19}"/>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1108671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9D642-4D91-F3D1-E968-7B44AEBD8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4BACC5-6C7F-F5A2-ADF0-52C9058E1B20}"/>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4" name="Footer Placeholder 3">
            <a:extLst>
              <a:ext uri="{FF2B5EF4-FFF2-40B4-BE49-F238E27FC236}">
                <a16:creationId xmlns:a16="http://schemas.microsoft.com/office/drawing/2014/main" id="{E6792E71-34A6-7055-377A-36263A3FB7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ABA359-6CB3-5EBD-3F74-F59CA6758900}"/>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276402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253B93-24EA-E44E-AABF-10091C3C3504}"/>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3" name="Footer Placeholder 2">
            <a:extLst>
              <a:ext uri="{FF2B5EF4-FFF2-40B4-BE49-F238E27FC236}">
                <a16:creationId xmlns:a16="http://schemas.microsoft.com/office/drawing/2014/main" id="{3EE07A2C-4091-B2C8-0DA1-4BE3966DC9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93950C-ECDD-6306-48E6-F86BE92E69F0}"/>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337591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8991-294E-18CC-62F7-3B8976254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97FF3B-40E0-9BBA-75A9-73B5204176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87BF4D-24A7-7591-0669-5408557B0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2265D8-68A7-781B-59F8-BC8484BCE354}"/>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6" name="Footer Placeholder 5">
            <a:extLst>
              <a:ext uri="{FF2B5EF4-FFF2-40B4-BE49-F238E27FC236}">
                <a16:creationId xmlns:a16="http://schemas.microsoft.com/office/drawing/2014/main" id="{0E12667C-EC6F-1EC6-B288-4468AD81EB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D6F128-ABC1-E2F4-5A09-F8B24C7F8602}"/>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1460829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1D7F-1330-5BFD-972A-8EEC02DCF7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AB5C90-DDDF-D3C4-6CCE-DFBA3CD18B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6716E5-076B-3346-5531-61E8DE092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31792A-2935-3D4B-75A2-D4E91222833C}"/>
              </a:ext>
            </a:extLst>
          </p:cNvPr>
          <p:cNvSpPr>
            <a:spLocks noGrp="1"/>
          </p:cNvSpPr>
          <p:nvPr>
            <p:ph type="dt" sz="half" idx="10"/>
          </p:nvPr>
        </p:nvSpPr>
        <p:spPr/>
        <p:txBody>
          <a:bodyPr/>
          <a:lstStyle/>
          <a:p>
            <a:fld id="{C7FA5843-1DF1-4C2B-AB5C-733EEA27B319}" type="datetimeFigureOut">
              <a:rPr lang="en-US" smtClean="0"/>
              <a:t>3/17/2025</a:t>
            </a:fld>
            <a:endParaRPr lang="en-US"/>
          </a:p>
        </p:txBody>
      </p:sp>
      <p:sp>
        <p:nvSpPr>
          <p:cNvPr id="6" name="Footer Placeholder 5">
            <a:extLst>
              <a:ext uri="{FF2B5EF4-FFF2-40B4-BE49-F238E27FC236}">
                <a16:creationId xmlns:a16="http://schemas.microsoft.com/office/drawing/2014/main" id="{AC32E838-20DF-5B89-683F-EA8B1F0133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58505B-9DAA-520C-88EA-8F5681333CA9}"/>
              </a:ext>
            </a:extLst>
          </p:cNvPr>
          <p:cNvSpPr>
            <a:spLocks noGrp="1"/>
          </p:cNvSpPr>
          <p:nvPr>
            <p:ph type="sldNum" sz="quarter" idx="12"/>
          </p:nvPr>
        </p:nvSpPr>
        <p:spPr/>
        <p:txBody>
          <a:bodyPr/>
          <a:lstStyle/>
          <a:p>
            <a:fld id="{263DE1A8-72B1-4AC4-9117-5F4B94466BF5}" type="slidenum">
              <a:rPr lang="en-US" smtClean="0"/>
              <a:t>‹#›</a:t>
            </a:fld>
            <a:endParaRPr lang="en-US"/>
          </a:p>
        </p:txBody>
      </p:sp>
    </p:spTree>
    <p:extLst>
      <p:ext uri="{BB962C8B-B14F-4D97-AF65-F5344CB8AC3E}">
        <p14:creationId xmlns:p14="http://schemas.microsoft.com/office/powerpoint/2010/main" val="694319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61E00-D1EF-C77C-C686-3971501240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721937-832F-19CF-2A07-02FCBB7148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ED708D-8DF2-2E1F-93D1-4E979FD724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FA5843-1DF1-4C2B-AB5C-733EEA27B319}" type="datetimeFigureOut">
              <a:rPr lang="en-US" smtClean="0"/>
              <a:t>3/17/2025</a:t>
            </a:fld>
            <a:endParaRPr lang="en-US"/>
          </a:p>
        </p:txBody>
      </p:sp>
      <p:sp>
        <p:nvSpPr>
          <p:cNvPr id="5" name="Footer Placeholder 4">
            <a:extLst>
              <a:ext uri="{FF2B5EF4-FFF2-40B4-BE49-F238E27FC236}">
                <a16:creationId xmlns:a16="http://schemas.microsoft.com/office/drawing/2014/main" id="{78DA67B6-C67B-5F87-29F9-C2E1158CEB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22EF40-52AD-018C-4E8C-EE1AC9193C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3DE1A8-72B1-4AC4-9117-5F4B94466BF5}" type="slidenum">
              <a:rPr lang="en-US" smtClean="0"/>
              <a:t>‹#›</a:t>
            </a:fld>
            <a:endParaRPr lang="en-US"/>
          </a:p>
        </p:txBody>
      </p:sp>
    </p:spTree>
    <p:extLst>
      <p:ext uri="{BB962C8B-B14F-4D97-AF65-F5344CB8AC3E}">
        <p14:creationId xmlns:p14="http://schemas.microsoft.com/office/powerpoint/2010/main" val="3747076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hyperlink" Target="https://doi.org/10.3390/app122010476"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88AC-14F2-C573-9130-27D0580113B2}"/>
              </a:ext>
            </a:extLst>
          </p:cNvPr>
          <p:cNvSpPr>
            <a:spLocks noGrp="1"/>
          </p:cNvSpPr>
          <p:nvPr>
            <p:ph type="ctrTitle"/>
          </p:nvPr>
        </p:nvSpPr>
        <p:spPr>
          <a:xfrm>
            <a:off x="1328286" y="1122363"/>
            <a:ext cx="9339714" cy="2387600"/>
          </a:xfrm>
        </p:spPr>
        <p:txBody>
          <a:bodyPr>
            <a:normAutofit/>
          </a:bodyPr>
          <a:lstStyle/>
          <a:p>
            <a:r>
              <a:rPr lang="en-US" sz="4400" dirty="0">
                <a:latin typeface="Times New Roman" panose="02020603050405020304" pitchFamily="18" charset="0"/>
                <a:cs typeface="Times New Roman" panose="02020603050405020304" pitchFamily="18" charset="0"/>
              </a:rPr>
              <a:t>Expanding Applications with Real-Time Acoustic Emission Acquisition</a:t>
            </a:r>
          </a:p>
        </p:txBody>
      </p:sp>
    </p:spTree>
    <p:extLst>
      <p:ext uri="{BB962C8B-B14F-4D97-AF65-F5344CB8AC3E}">
        <p14:creationId xmlns:p14="http://schemas.microsoft.com/office/powerpoint/2010/main" val="334299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0A6E0E-122C-3D48-FC19-718123D53355}"/>
              </a:ext>
            </a:extLst>
          </p:cNvPr>
          <p:cNvSpPr txBox="1"/>
          <p:nvPr/>
        </p:nvSpPr>
        <p:spPr>
          <a:xfrm>
            <a:off x="4655096" y="1870210"/>
            <a:ext cx="5736657" cy="3600986"/>
          </a:xfrm>
          <a:prstGeom prst="rect">
            <a:avLst/>
          </a:prstGeom>
          <a:noFill/>
        </p:spPr>
        <p:txBody>
          <a:bodyPr wrap="square" rtlCol="0">
            <a:spAutoFit/>
          </a:bodyPr>
          <a:lstStyle/>
          <a:p>
            <a:r>
              <a:rPr lang="en-US" sz="1400" b="1" dirty="0">
                <a:solidFill>
                  <a:srgbClr val="FF0000"/>
                </a:solidFill>
                <a:latin typeface="Times New Roman" panose="02020603050405020304" pitchFamily="18" charset="0"/>
                <a:cs typeface="Times New Roman" panose="02020603050405020304" pitchFamily="18" charset="0"/>
              </a:rPr>
              <a:t>2. Raw Signal Processing with RNNs and Transformers</a:t>
            </a:r>
          </a:p>
          <a:p>
            <a:r>
              <a:rPr lang="en-US" sz="1400" dirty="0">
                <a:latin typeface="Times New Roman" panose="02020603050405020304" pitchFamily="18" charset="0"/>
                <a:cs typeface="Times New Roman" panose="02020603050405020304" pitchFamily="18" charset="0"/>
              </a:rPr>
              <a:t>Maintaining the full waveform as input, combined with padding and masking techniques, allows for sequential modeling using Recurrent Neural Networks (RNNs), Long Short-Term Memory (LSTM) networks, and Transformers. These architectures capture long-term dependencies in the signal, making them particularly effective for time-series forecasting and anomaly detection. Unlike feature-based ML, RNNs do not require handcrafted features, and unlike CNNs, they do not need signal transformation into images. However, the trade-off is significant computational overhead, as recurrent models must process sequences step by step, leading to longer inference times. Transformer-based models, such as attention mechanisms, can improve efficiency by parallelizing computations, but they require substantial computing power. While this method can achieve high accuracy by preserving the full temporal resolution, its real-time deployment is more challenging due to inference speed constraint</a:t>
            </a:r>
          </a:p>
          <a:p>
            <a:endParaRPr lang="en-US" dirty="0"/>
          </a:p>
        </p:txBody>
      </p:sp>
      <p:pic>
        <p:nvPicPr>
          <p:cNvPr id="6" name="Picture 5" descr="A blue graph with numbers and lines&#10;&#10;Description automatically generated">
            <a:extLst>
              <a:ext uri="{FF2B5EF4-FFF2-40B4-BE49-F238E27FC236}">
                <a16:creationId xmlns:a16="http://schemas.microsoft.com/office/drawing/2014/main" id="{8823209D-D987-AA9E-D664-68D488096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837" y="734495"/>
            <a:ext cx="2259426" cy="10457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8E85121-E2FD-BEAC-5FF7-65125B74B25D}"/>
              </a:ext>
            </a:extLst>
          </p:cNvPr>
          <p:cNvPicPr>
            <a:picLocks noChangeAspect="1"/>
          </p:cNvPicPr>
          <p:nvPr/>
        </p:nvPicPr>
        <p:blipFill>
          <a:blip r:embed="rId3"/>
          <a:stretch>
            <a:fillRect/>
          </a:stretch>
        </p:blipFill>
        <p:spPr>
          <a:xfrm>
            <a:off x="382309" y="1997692"/>
            <a:ext cx="2743200" cy="1251959"/>
          </a:xfrm>
          <a:prstGeom prst="rect">
            <a:avLst/>
          </a:prstGeom>
        </p:spPr>
      </p:pic>
      <p:pic>
        <p:nvPicPr>
          <p:cNvPr id="8" name="Picture 7">
            <a:extLst>
              <a:ext uri="{FF2B5EF4-FFF2-40B4-BE49-F238E27FC236}">
                <a16:creationId xmlns:a16="http://schemas.microsoft.com/office/drawing/2014/main" id="{C553A088-C946-9D08-A009-B0F98D4B9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83" y="3467118"/>
            <a:ext cx="2499789" cy="12772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5F1FB8B-A8F0-F3F1-66D8-4282449F92A5}"/>
              </a:ext>
            </a:extLst>
          </p:cNvPr>
          <p:cNvPicPr>
            <a:picLocks noChangeAspect="1"/>
          </p:cNvPicPr>
          <p:nvPr/>
        </p:nvPicPr>
        <p:blipFill>
          <a:blip r:embed="rId5"/>
          <a:stretch>
            <a:fillRect/>
          </a:stretch>
        </p:blipFill>
        <p:spPr>
          <a:xfrm>
            <a:off x="497406" y="4937449"/>
            <a:ext cx="2971856" cy="1114201"/>
          </a:xfrm>
          <a:prstGeom prst="rect">
            <a:avLst/>
          </a:prstGeom>
        </p:spPr>
      </p:pic>
      <p:sp>
        <p:nvSpPr>
          <p:cNvPr id="10" name="Arrow: Down 9">
            <a:extLst>
              <a:ext uri="{FF2B5EF4-FFF2-40B4-BE49-F238E27FC236}">
                <a16:creationId xmlns:a16="http://schemas.microsoft.com/office/drawing/2014/main" id="{17212457-35FA-F8E4-A922-126D58CBE968}"/>
              </a:ext>
            </a:extLst>
          </p:cNvPr>
          <p:cNvSpPr/>
          <p:nvPr/>
        </p:nvSpPr>
        <p:spPr>
          <a:xfrm>
            <a:off x="1808136" y="1844637"/>
            <a:ext cx="135802" cy="153055"/>
          </a:xfrm>
          <a:prstGeom prst="down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row: Down 10">
            <a:extLst>
              <a:ext uri="{FF2B5EF4-FFF2-40B4-BE49-F238E27FC236}">
                <a16:creationId xmlns:a16="http://schemas.microsoft.com/office/drawing/2014/main" id="{BFC73DCC-7814-F917-D87C-80809297E4B3}"/>
              </a:ext>
            </a:extLst>
          </p:cNvPr>
          <p:cNvSpPr/>
          <p:nvPr/>
        </p:nvSpPr>
        <p:spPr>
          <a:xfrm>
            <a:off x="1915433" y="3269659"/>
            <a:ext cx="135802" cy="153055"/>
          </a:xfrm>
          <a:prstGeom prst="down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row: Down 11">
            <a:extLst>
              <a:ext uri="{FF2B5EF4-FFF2-40B4-BE49-F238E27FC236}">
                <a16:creationId xmlns:a16="http://schemas.microsoft.com/office/drawing/2014/main" id="{60A74EB6-1367-8A7F-C2C3-737C67BE9D84}"/>
              </a:ext>
            </a:extLst>
          </p:cNvPr>
          <p:cNvSpPr/>
          <p:nvPr/>
        </p:nvSpPr>
        <p:spPr>
          <a:xfrm>
            <a:off x="1990530" y="4788782"/>
            <a:ext cx="135802" cy="153055"/>
          </a:xfrm>
          <a:prstGeom prst="down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TextBox 63">
            <a:extLst>
              <a:ext uri="{FF2B5EF4-FFF2-40B4-BE49-F238E27FC236}">
                <a16:creationId xmlns:a16="http://schemas.microsoft.com/office/drawing/2014/main" id="{F1B19FAF-2180-8DA7-587F-F49DFF4715E0}"/>
              </a:ext>
            </a:extLst>
          </p:cNvPr>
          <p:cNvSpPr txBox="1"/>
          <p:nvPr/>
        </p:nvSpPr>
        <p:spPr>
          <a:xfrm>
            <a:off x="1990530" y="1731711"/>
            <a:ext cx="1942525"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5C0000"/>
                </a:solidFill>
              </a:rPr>
              <a:t>Padding and Masking</a:t>
            </a:r>
          </a:p>
        </p:txBody>
      </p:sp>
    </p:spTree>
    <p:extLst>
      <p:ext uri="{BB962C8B-B14F-4D97-AF65-F5344CB8AC3E}">
        <p14:creationId xmlns:p14="http://schemas.microsoft.com/office/powerpoint/2010/main" val="2092800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332B-D794-B2AE-4381-77A7E2DBF16E}"/>
              </a:ext>
            </a:extLst>
          </p:cNvPr>
          <p:cNvSpPr>
            <a:spLocks noGrp="1"/>
          </p:cNvSpPr>
          <p:nvPr>
            <p:ph type="title"/>
          </p:nvPr>
        </p:nvSpPr>
        <p:spPr/>
        <p:txBody>
          <a:bodyPr>
            <a:normAutofit/>
          </a:bodyPr>
          <a:lstStyle/>
          <a:p>
            <a:r>
              <a:rPr lang="en-US" sz="3200" dirty="0">
                <a:solidFill>
                  <a:srgbClr val="C00000"/>
                </a:solidFill>
                <a:latin typeface="Times New Roman" panose="02020603050405020304" pitchFamily="18" charset="0"/>
                <a:cs typeface="Times New Roman" panose="02020603050405020304" pitchFamily="18" charset="0"/>
              </a:rPr>
              <a:t>Real-Time AI-Powered Applications for Acoustic Emission Analysis</a:t>
            </a:r>
          </a:p>
        </p:txBody>
      </p:sp>
      <p:sp>
        <p:nvSpPr>
          <p:cNvPr id="4" name="TextBox 3">
            <a:extLst>
              <a:ext uri="{FF2B5EF4-FFF2-40B4-BE49-F238E27FC236}">
                <a16:creationId xmlns:a16="http://schemas.microsoft.com/office/drawing/2014/main" id="{E2BA66E1-75F7-617B-CDAB-2A2C4FA9EE4A}"/>
              </a:ext>
            </a:extLst>
          </p:cNvPr>
          <p:cNvSpPr txBox="1"/>
          <p:nvPr/>
        </p:nvSpPr>
        <p:spPr>
          <a:xfrm>
            <a:off x="360566" y="1857675"/>
            <a:ext cx="4417996"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1. Classification and anomaly detection</a:t>
            </a:r>
          </a:p>
        </p:txBody>
      </p:sp>
      <p:pic>
        <p:nvPicPr>
          <p:cNvPr id="15" name="Picture 14">
            <a:extLst>
              <a:ext uri="{FF2B5EF4-FFF2-40B4-BE49-F238E27FC236}">
                <a16:creationId xmlns:a16="http://schemas.microsoft.com/office/drawing/2014/main" id="{746D47D2-2C6A-4AFF-5CB3-35FB845C61F9}"/>
              </a:ext>
            </a:extLst>
          </p:cNvPr>
          <p:cNvPicPr>
            <a:picLocks noChangeAspect="1"/>
          </p:cNvPicPr>
          <p:nvPr/>
        </p:nvPicPr>
        <p:blipFill>
          <a:blip r:embed="rId2"/>
          <a:stretch>
            <a:fillRect/>
          </a:stretch>
        </p:blipFill>
        <p:spPr>
          <a:xfrm>
            <a:off x="5804027" y="2115942"/>
            <a:ext cx="3534268" cy="2897851"/>
          </a:xfrm>
          <a:prstGeom prst="rect">
            <a:avLst/>
          </a:prstGeom>
        </p:spPr>
      </p:pic>
      <p:sp>
        <p:nvSpPr>
          <p:cNvPr id="16" name="TextBox 15">
            <a:extLst>
              <a:ext uri="{FF2B5EF4-FFF2-40B4-BE49-F238E27FC236}">
                <a16:creationId xmlns:a16="http://schemas.microsoft.com/office/drawing/2014/main" id="{80A8C643-86E5-FE88-859F-73C4BD474375}"/>
              </a:ext>
            </a:extLst>
          </p:cNvPr>
          <p:cNvSpPr txBox="1"/>
          <p:nvPr/>
        </p:nvSpPr>
        <p:spPr>
          <a:xfrm>
            <a:off x="983226" y="5281953"/>
            <a:ext cx="9047157"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In the additive manufacturing field, we applied feature extraction and deep learning to classify vibrations in the nozzle and detect abnormal activities in the material flow. These anomalies often lead to defects in the print job, such as inconsistent layers or material deposition issues.</a:t>
            </a:r>
          </a:p>
        </p:txBody>
      </p:sp>
      <p:pic>
        <p:nvPicPr>
          <p:cNvPr id="18" name="Picture 17">
            <a:extLst>
              <a:ext uri="{FF2B5EF4-FFF2-40B4-BE49-F238E27FC236}">
                <a16:creationId xmlns:a16="http://schemas.microsoft.com/office/drawing/2014/main" id="{0F4EFC8F-C32C-D311-70DA-BFF9864B14F3}"/>
              </a:ext>
            </a:extLst>
          </p:cNvPr>
          <p:cNvPicPr>
            <a:picLocks noChangeAspect="1"/>
          </p:cNvPicPr>
          <p:nvPr/>
        </p:nvPicPr>
        <p:blipFill>
          <a:blip r:embed="rId3"/>
          <a:stretch>
            <a:fillRect/>
          </a:stretch>
        </p:blipFill>
        <p:spPr>
          <a:xfrm>
            <a:off x="2035277" y="2802406"/>
            <a:ext cx="3256220" cy="1943228"/>
          </a:xfrm>
          <a:prstGeom prst="rect">
            <a:avLst/>
          </a:prstGeom>
        </p:spPr>
      </p:pic>
    </p:spTree>
    <p:extLst>
      <p:ext uri="{BB962C8B-B14F-4D97-AF65-F5344CB8AC3E}">
        <p14:creationId xmlns:p14="http://schemas.microsoft.com/office/powerpoint/2010/main" val="368281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64C5B-4C9A-0206-19C2-B0E50B568FA7}"/>
              </a:ext>
            </a:extLst>
          </p:cNvPr>
          <p:cNvPicPr>
            <a:picLocks noChangeAspect="1"/>
          </p:cNvPicPr>
          <p:nvPr/>
        </p:nvPicPr>
        <p:blipFill>
          <a:blip r:embed="rId2"/>
          <a:stretch>
            <a:fillRect/>
          </a:stretch>
        </p:blipFill>
        <p:spPr>
          <a:xfrm>
            <a:off x="6442802" y="917596"/>
            <a:ext cx="3534268" cy="3743847"/>
          </a:xfrm>
          <a:prstGeom prst="rect">
            <a:avLst/>
          </a:prstGeom>
        </p:spPr>
      </p:pic>
      <p:sp>
        <p:nvSpPr>
          <p:cNvPr id="5" name="TextBox 4">
            <a:extLst>
              <a:ext uri="{FF2B5EF4-FFF2-40B4-BE49-F238E27FC236}">
                <a16:creationId xmlns:a16="http://schemas.microsoft.com/office/drawing/2014/main" id="{D9FBE45D-1418-C01B-19C1-9C5135A93859}"/>
              </a:ext>
            </a:extLst>
          </p:cNvPr>
          <p:cNvSpPr txBox="1"/>
          <p:nvPr/>
        </p:nvSpPr>
        <p:spPr>
          <a:xfrm>
            <a:off x="1543666" y="5300923"/>
            <a:ext cx="8032954"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This study, still in progress, aims to identify microcracks and material deformation under varying pressures. We applied Deep learning techniques to classify the AE waves for more accurate detection of anomalies, correlating AE signals with the applied pressure to predict potential failures</a:t>
            </a:r>
          </a:p>
        </p:txBody>
      </p:sp>
      <p:pic>
        <p:nvPicPr>
          <p:cNvPr id="8194" name="Picture 2" descr="A black cylinder with white text&#10;&#10;Description automatically generated">
            <a:extLst>
              <a:ext uri="{FF2B5EF4-FFF2-40B4-BE49-F238E27FC236}">
                <a16:creationId xmlns:a16="http://schemas.microsoft.com/office/drawing/2014/main" id="{D78B8AF4-7151-3DAA-AD2A-798B72B6E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468520" y="664071"/>
            <a:ext cx="2271677" cy="377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709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55AB1-FF52-037B-E221-5AD24862B701}"/>
              </a:ext>
            </a:extLst>
          </p:cNvPr>
          <p:cNvSpPr txBox="1"/>
          <p:nvPr/>
        </p:nvSpPr>
        <p:spPr>
          <a:xfrm>
            <a:off x="856648" y="885524"/>
            <a:ext cx="4158114"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2. Forecasting</a:t>
            </a:r>
          </a:p>
        </p:txBody>
      </p:sp>
      <p:pic>
        <p:nvPicPr>
          <p:cNvPr id="5" name="Content Placeholder 1" descr="A graph with red and green dots&#10;&#10;Description automatically generated">
            <a:extLst>
              <a:ext uri="{FF2B5EF4-FFF2-40B4-BE49-F238E27FC236}">
                <a16:creationId xmlns:a16="http://schemas.microsoft.com/office/drawing/2014/main" id="{DBA472CD-8AF8-05A3-6817-606AC2A78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71" y="1482289"/>
            <a:ext cx="4027401" cy="2869716"/>
          </a:xfrm>
          <a:prstGeom prst="rect">
            <a:avLst/>
          </a:prstGeom>
        </p:spPr>
      </p:pic>
      <p:pic>
        <p:nvPicPr>
          <p:cNvPr id="6" name="Picture 5" descr="A graph showing a blue line&#10;&#10;Description automatically generated">
            <a:extLst>
              <a:ext uri="{FF2B5EF4-FFF2-40B4-BE49-F238E27FC236}">
                <a16:creationId xmlns:a16="http://schemas.microsoft.com/office/drawing/2014/main" id="{B37852EC-7DD9-E433-00CA-0BB4C76F9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015" y="1558927"/>
            <a:ext cx="3678269" cy="2793078"/>
          </a:xfrm>
          <a:prstGeom prst="rect">
            <a:avLst/>
          </a:prstGeom>
        </p:spPr>
      </p:pic>
      <p:sp>
        <p:nvSpPr>
          <p:cNvPr id="7" name="TextBox 6">
            <a:extLst>
              <a:ext uri="{FF2B5EF4-FFF2-40B4-BE49-F238E27FC236}">
                <a16:creationId xmlns:a16="http://schemas.microsoft.com/office/drawing/2014/main" id="{BF81FDA0-0016-537A-DF91-20F73AFA2794}"/>
              </a:ext>
            </a:extLst>
          </p:cNvPr>
          <p:cNvSpPr txBox="1"/>
          <p:nvPr/>
        </p:nvSpPr>
        <p:spPr>
          <a:xfrm>
            <a:off x="377871" y="4437243"/>
            <a:ext cx="3728801" cy="203132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In this study, we used acoustic emission (AE) signals to track the frequency of hits per cycle during a fatigue test. This data was used to train a LSTM model to predict failure. By analyzing the AE hit frequency as the material neared failure, the model demonstrated a strong correlation between AE signals and impending failure, offering a method for early detection in fatigue testing.</a:t>
            </a:r>
          </a:p>
        </p:txBody>
      </p:sp>
      <p:sp>
        <p:nvSpPr>
          <p:cNvPr id="8" name="TextBox 7">
            <a:extLst>
              <a:ext uri="{FF2B5EF4-FFF2-40B4-BE49-F238E27FC236}">
                <a16:creationId xmlns:a16="http://schemas.microsoft.com/office/drawing/2014/main" id="{A4B11089-581A-4BFE-042F-6708BC85763B}"/>
              </a:ext>
            </a:extLst>
          </p:cNvPr>
          <p:cNvSpPr txBox="1"/>
          <p:nvPr/>
        </p:nvSpPr>
        <p:spPr>
          <a:xfrm>
            <a:off x="7531510" y="4575492"/>
            <a:ext cx="4142558" cy="1815882"/>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In addition to acoustic emission extracted features, we incorporated load and strain sensors to predict failure in monotonic tests. By combining these data sources, we trained a model to forecast the force at which failure occurs. The model focuses on detecting significant changes, such as a drop in force or crossing a predefined threshold, which are indicative of material failure.</a:t>
            </a:r>
          </a:p>
        </p:txBody>
      </p:sp>
      <p:pic>
        <p:nvPicPr>
          <p:cNvPr id="9218" name="Picture 2" descr="Une image contenant Caractère coloré, violet, art, léger&#10;&#10;Description générée automatiquement">
            <a:extLst>
              <a:ext uri="{FF2B5EF4-FFF2-40B4-BE49-F238E27FC236}">
                <a16:creationId xmlns:a16="http://schemas.microsoft.com/office/drawing/2014/main" id="{D27C96CD-D796-0897-6216-1C672E9F9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963" y="1740310"/>
            <a:ext cx="2182761" cy="472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47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D29D9-9781-C99F-B937-B74194318F89}"/>
              </a:ext>
            </a:extLst>
          </p:cNvPr>
          <p:cNvSpPr>
            <a:spLocks noGrp="1"/>
          </p:cNvSpPr>
          <p:nvPr>
            <p:ph type="title"/>
          </p:nvPr>
        </p:nvSpPr>
        <p:spPr/>
        <p:txBody>
          <a:bodyPr>
            <a:normAutofit/>
          </a:bodyPr>
          <a:lstStyle/>
          <a:p>
            <a:r>
              <a:rPr lang="en-US" sz="3200" dirty="0">
                <a:solidFill>
                  <a:srgbClr val="C00000"/>
                </a:solidFill>
                <a:latin typeface="Times New Roman" panose="02020603050405020304" pitchFamily="18" charset="0"/>
                <a:cs typeface="Times New Roman" panose="02020603050405020304" pitchFamily="18" charset="0"/>
              </a:rPr>
              <a:t>Reference</a:t>
            </a:r>
          </a:p>
        </p:txBody>
      </p:sp>
      <p:sp>
        <p:nvSpPr>
          <p:cNvPr id="3" name="Content Placeholder 2">
            <a:extLst>
              <a:ext uri="{FF2B5EF4-FFF2-40B4-BE49-F238E27FC236}">
                <a16:creationId xmlns:a16="http://schemas.microsoft.com/office/drawing/2014/main" id="{7E8E99B5-1E38-1721-BF93-0E50D9F20A85}"/>
              </a:ext>
            </a:extLst>
          </p:cNvPr>
          <p:cNvSpPr>
            <a:spLocks noGrp="1"/>
          </p:cNvSpPr>
          <p:nvPr>
            <p:ph idx="1"/>
          </p:nvPr>
        </p:nvSpPr>
        <p:spPr/>
        <p:txBody>
          <a:bodyPr>
            <a:normAutofit/>
          </a:bodyPr>
          <a:lstStyle/>
          <a:p>
            <a:r>
              <a:rPr lang="en-US" sz="1800" b="0" i="0" dirty="0" err="1">
                <a:solidFill>
                  <a:srgbClr val="222222"/>
                </a:solidFill>
                <a:effectLst/>
                <a:latin typeface="Times New Roman" panose="02020603050405020304" pitchFamily="18" charset="0"/>
                <a:cs typeface="Times New Roman" panose="02020603050405020304" pitchFamily="18" charset="0"/>
              </a:rPr>
              <a:t>Ciaburro</a:t>
            </a:r>
            <a:r>
              <a:rPr lang="en-US" sz="1800" b="0" i="0" dirty="0">
                <a:solidFill>
                  <a:srgbClr val="222222"/>
                </a:solidFill>
                <a:effectLst/>
                <a:latin typeface="Times New Roman" panose="02020603050405020304" pitchFamily="18" charset="0"/>
                <a:cs typeface="Times New Roman" panose="02020603050405020304" pitchFamily="18" charset="0"/>
              </a:rPr>
              <a:t>, G.; </a:t>
            </a:r>
            <a:r>
              <a:rPr lang="en-US" sz="1800" b="0" i="0" dirty="0" err="1">
                <a:solidFill>
                  <a:srgbClr val="222222"/>
                </a:solidFill>
                <a:effectLst/>
                <a:latin typeface="Times New Roman" panose="02020603050405020304" pitchFamily="18" charset="0"/>
                <a:cs typeface="Times New Roman" panose="02020603050405020304" pitchFamily="18" charset="0"/>
              </a:rPr>
              <a:t>Iannace</a:t>
            </a:r>
            <a:r>
              <a:rPr lang="en-US" sz="1800" b="0" i="0" dirty="0">
                <a:solidFill>
                  <a:srgbClr val="222222"/>
                </a:solidFill>
                <a:effectLst/>
                <a:latin typeface="Times New Roman" panose="02020603050405020304" pitchFamily="18" charset="0"/>
                <a:cs typeface="Times New Roman" panose="02020603050405020304" pitchFamily="18" charset="0"/>
              </a:rPr>
              <a:t>, G. Machine-Learning-Based Methods for Acoustic Emission Testing: A Review. </a:t>
            </a:r>
            <a:r>
              <a:rPr lang="en-US" sz="1800" b="0" i="1" dirty="0">
                <a:solidFill>
                  <a:srgbClr val="222222"/>
                </a:solidFill>
                <a:effectLst/>
                <a:latin typeface="Times New Roman" panose="02020603050405020304" pitchFamily="18" charset="0"/>
                <a:cs typeface="Times New Roman" panose="02020603050405020304" pitchFamily="18" charset="0"/>
              </a:rPr>
              <a:t>Appl. Sci.</a:t>
            </a:r>
            <a:r>
              <a:rPr lang="en-US" sz="1800" b="0" i="0" dirty="0">
                <a:solidFill>
                  <a:srgbClr val="222222"/>
                </a:solidFill>
                <a:effectLst/>
                <a:latin typeface="Times New Roman" panose="02020603050405020304" pitchFamily="18" charset="0"/>
                <a:cs typeface="Times New Roman" panose="02020603050405020304" pitchFamily="18" charset="0"/>
              </a:rPr>
              <a:t> </a:t>
            </a:r>
            <a:r>
              <a:rPr lang="en-US" sz="1800" b="1" i="0" dirty="0">
                <a:solidFill>
                  <a:srgbClr val="222222"/>
                </a:solidFill>
                <a:effectLst/>
                <a:latin typeface="Times New Roman" panose="02020603050405020304" pitchFamily="18" charset="0"/>
                <a:cs typeface="Times New Roman" panose="02020603050405020304" pitchFamily="18" charset="0"/>
              </a:rPr>
              <a:t>2022</a:t>
            </a:r>
            <a:r>
              <a:rPr lang="en-US" sz="1800" b="0" i="0" dirty="0">
                <a:solidFill>
                  <a:srgbClr val="222222"/>
                </a:solidFill>
                <a:effectLst/>
                <a:latin typeface="Times New Roman" panose="02020603050405020304" pitchFamily="18" charset="0"/>
                <a:cs typeface="Times New Roman" panose="02020603050405020304" pitchFamily="18" charset="0"/>
              </a:rPr>
              <a:t>, </a:t>
            </a:r>
            <a:r>
              <a:rPr lang="en-US" sz="1800" b="0" i="1" dirty="0">
                <a:solidFill>
                  <a:srgbClr val="222222"/>
                </a:solidFill>
                <a:effectLst/>
                <a:latin typeface="Times New Roman" panose="02020603050405020304" pitchFamily="18" charset="0"/>
                <a:cs typeface="Times New Roman" panose="02020603050405020304" pitchFamily="18" charset="0"/>
              </a:rPr>
              <a:t>12</a:t>
            </a:r>
            <a:r>
              <a:rPr lang="en-US" sz="1800" b="0" i="0" dirty="0">
                <a:solidFill>
                  <a:srgbClr val="222222"/>
                </a:solidFill>
                <a:effectLst/>
                <a:latin typeface="Times New Roman" panose="02020603050405020304" pitchFamily="18" charset="0"/>
                <a:cs typeface="Times New Roman" panose="02020603050405020304" pitchFamily="18" charset="0"/>
              </a:rPr>
              <a:t>, 10476. </a:t>
            </a:r>
            <a:r>
              <a:rPr lang="en-US" sz="1800" b="0" i="0" dirty="0">
                <a:solidFill>
                  <a:srgbClr val="222222"/>
                </a:solidFill>
                <a:effectLst/>
                <a:latin typeface="Times New Roman" panose="02020603050405020304" pitchFamily="18" charset="0"/>
                <a:cs typeface="Times New Roman" panose="02020603050405020304" pitchFamily="18" charset="0"/>
                <a:hlinkClick r:id="rId2"/>
              </a:rPr>
              <a:t>https://doi.org/10.3390/app122010476</a:t>
            </a:r>
            <a:endParaRPr lang="en-US" sz="1800" b="0" i="0" dirty="0">
              <a:solidFill>
                <a:srgbClr val="222222"/>
              </a:solidFill>
              <a:effectLst/>
              <a:latin typeface="Times New Roman" panose="02020603050405020304" pitchFamily="18" charset="0"/>
              <a:cs typeface="Times New Roman" panose="02020603050405020304" pitchFamily="18" charset="0"/>
            </a:endParaRPr>
          </a:p>
          <a:p>
            <a:r>
              <a:rPr lang="en-US" sz="1800" b="0" i="0" dirty="0">
                <a:solidFill>
                  <a:srgbClr val="1B1B1B"/>
                </a:solidFill>
                <a:effectLst/>
                <a:latin typeface="Times New Roman" panose="02020603050405020304" pitchFamily="18" charset="0"/>
                <a:cs typeface="Times New Roman" panose="02020603050405020304" pitchFamily="18" charset="0"/>
              </a:rPr>
              <a:t>Whiting, Justin et al. “Real-time acoustic emission monitoring of powder mass flow rate for directed energy deposition.” </a:t>
            </a:r>
            <a:r>
              <a:rPr lang="en-US" sz="1800" b="0" i="1" dirty="0">
                <a:solidFill>
                  <a:srgbClr val="1B1B1B"/>
                </a:solidFill>
                <a:effectLst/>
                <a:latin typeface="Times New Roman" panose="02020603050405020304" pitchFamily="18" charset="0"/>
                <a:cs typeface="Times New Roman" panose="02020603050405020304" pitchFamily="18" charset="0"/>
              </a:rPr>
              <a:t>Additive manufacturing</a:t>
            </a:r>
            <a:r>
              <a:rPr lang="en-US" sz="1800" b="0" i="0" dirty="0">
                <a:solidFill>
                  <a:srgbClr val="1B1B1B"/>
                </a:solidFill>
                <a:effectLst/>
                <a:latin typeface="Times New Roman" panose="02020603050405020304" pitchFamily="18" charset="0"/>
                <a:cs typeface="Times New Roman" panose="02020603050405020304" pitchFamily="18" charset="0"/>
              </a:rPr>
              <a:t> vol. 23 (2018): 10.1016/j.addma.2018.08.015. doi:10.1016/j.addma.2018.08.015</a:t>
            </a:r>
          </a:p>
          <a:p>
            <a:r>
              <a:rPr lang="en-US" sz="1800" dirty="0">
                <a:latin typeface="Times New Roman" panose="02020603050405020304" pitchFamily="18" charset="0"/>
                <a:cs typeface="Times New Roman" panose="02020603050405020304" pitchFamily="18" charset="0"/>
              </a:rPr>
              <a:t>Wirtz, Sebastian &amp; Cunha, </a:t>
            </a:r>
            <a:r>
              <a:rPr lang="en-US" sz="1800" dirty="0" err="1">
                <a:latin typeface="Times New Roman" panose="02020603050405020304" pitchFamily="18" charset="0"/>
                <a:cs typeface="Times New Roman" panose="02020603050405020304" pitchFamily="18" charset="0"/>
              </a:rPr>
              <a:t>Adauto</a:t>
            </a:r>
            <a:r>
              <a:rPr lang="en-US" sz="1800" dirty="0">
                <a:latin typeface="Times New Roman" panose="02020603050405020304" pitchFamily="18" charset="0"/>
                <a:cs typeface="Times New Roman" panose="02020603050405020304" pitchFamily="18" charset="0"/>
              </a:rPr>
              <a:t> &amp; </a:t>
            </a:r>
            <a:r>
              <a:rPr lang="en-US" sz="1800" dirty="0" err="1">
                <a:latin typeface="Times New Roman" panose="02020603050405020304" pitchFamily="18" charset="0"/>
                <a:cs typeface="Times New Roman" panose="02020603050405020304" pitchFamily="18" charset="0"/>
              </a:rPr>
              <a:t>Beganovic</a:t>
            </a:r>
            <a:r>
              <a:rPr lang="en-US" sz="1800" dirty="0">
                <a:latin typeface="Times New Roman" panose="02020603050405020304" pitchFamily="18" charset="0"/>
                <a:cs typeface="Times New Roman" panose="02020603050405020304" pitchFamily="18" charset="0"/>
              </a:rPr>
              <a:t>, Nejra &amp; </a:t>
            </a:r>
            <a:r>
              <a:rPr lang="en-US" sz="1800" dirty="0" err="1">
                <a:latin typeface="Times New Roman" panose="02020603050405020304" pitchFamily="18" charset="0"/>
                <a:cs typeface="Times New Roman" panose="02020603050405020304" pitchFamily="18" charset="0"/>
              </a:rPr>
              <a:t>Söffker</a:t>
            </a:r>
            <a:r>
              <a:rPr lang="en-US" sz="1800" dirty="0">
                <a:latin typeface="Times New Roman" panose="02020603050405020304" pitchFamily="18" charset="0"/>
                <a:cs typeface="Times New Roman" panose="02020603050405020304" pitchFamily="18" charset="0"/>
              </a:rPr>
              <a:t>, Dirk. (2018). High-speed data acquisition system for continuous acoustic emission monitoring and real-time signal processing using FPGA-based platform within a SHM framework. </a:t>
            </a:r>
          </a:p>
        </p:txBody>
      </p:sp>
    </p:spTree>
    <p:extLst>
      <p:ext uri="{BB962C8B-B14F-4D97-AF65-F5344CB8AC3E}">
        <p14:creationId xmlns:p14="http://schemas.microsoft.com/office/powerpoint/2010/main" val="319511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programing process&#10;&#10;AI-generated content may be incorrect.">
            <a:extLst>
              <a:ext uri="{FF2B5EF4-FFF2-40B4-BE49-F238E27FC236}">
                <a16:creationId xmlns:a16="http://schemas.microsoft.com/office/drawing/2014/main" id="{48E3BBA8-00DA-0B1F-9F58-3BFD970E5241}"/>
              </a:ext>
            </a:extLst>
          </p:cNvPr>
          <p:cNvPicPr>
            <a:picLocks noChangeAspect="1"/>
          </p:cNvPicPr>
          <p:nvPr/>
        </p:nvPicPr>
        <p:blipFill>
          <a:blip r:embed="rId2"/>
          <a:stretch>
            <a:fillRect/>
          </a:stretch>
        </p:blipFill>
        <p:spPr>
          <a:xfrm>
            <a:off x="1379972" y="420504"/>
            <a:ext cx="4023619" cy="2005062"/>
          </a:xfrm>
          <a:prstGeom prst="rect">
            <a:avLst/>
          </a:prstGeom>
        </p:spPr>
      </p:pic>
      <p:pic>
        <p:nvPicPr>
          <p:cNvPr id="5" name="Picture 4" descr="Une image contenant texte, diagramme, Plan, capture d’écran&#10;&#10;Description générée automatiquement">
            <a:extLst>
              <a:ext uri="{FF2B5EF4-FFF2-40B4-BE49-F238E27FC236}">
                <a16:creationId xmlns:a16="http://schemas.microsoft.com/office/drawing/2014/main" id="{2801AC39-3E45-2AAA-644F-18F913A1B1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480" y="2377441"/>
            <a:ext cx="4584834" cy="19045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diagram of a computer hardware system&#10;&#10;AI-generated content may be incorrect.">
            <a:extLst>
              <a:ext uri="{FF2B5EF4-FFF2-40B4-BE49-F238E27FC236}">
                <a16:creationId xmlns:a16="http://schemas.microsoft.com/office/drawing/2014/main" id="{4CD3FC95-0A4C-69D2-D228-0B4D06274B4C}"/>
              </a:ext>
            </a:extLst>
          </p:cNvPr>
          <p:cNvPicPr>
            <a:picLocks noChangeAspect="1"/>
          </p:cNvPicPr>
          <p:nvPr/>
        </p:nvPicPr>
        <p:blipFill>
          <a:blip r:embed="rId4"/>
          <a:stretch>
            <a:fillRect/>
          </a:stretch>
        </p:blipFill>
        <p:spPr>
          <a:xfrm>
            <a:off x="1379972" y="4310887"/>
            <a:ext cx="4443312" cy="1472902"/>
          </a:xfrm>
          <a:prstGeom prst="rect">
            <a:avLst/>
          </a:prstGeom>
        </p:spPr>
      </p:pic>
      <p:pic>
        <p:nvPicPr>
          <p:cNvPr id="9" name="Picture 8">
            <a:extLst>
              <a:ext uri="{FF2B5EF4-FFF2-40B4-BE49-F238E27FC236}">
                <a16:creationId xmlns:a16="http://schemas.microsoft.com/office/drawing/2014/main" id="{AF5741DD-959F-BC7D-4A5F-E513CFE1FE72}"/>
              </a:ext>
            </a:extLst>
          </p:cNvPr>
          <p:cNvPicPr>
            <a:picLocks noChangeAspect="1"/>
          </p:cNvPicPr>
          <p:nvPr/>
        </p:nvPicPr>
        <p:blipFill>
          <a:blip r:embed="rId5"/>
          <a:stretch>
            <a:fillRect/>
          </a:stretch>
        </p:blipFill>
        <p:spPr>
          <a:xfrm>
            <a:off x="6109314" y="847022"/>
            <a:ext cx="3239248" cy="4841508"/>
          </a:xfrm>
          <a:prstGeom prst="rect">
            <a:avLst/>
          </a:prstGeom>
        </p:spPr>
      </p:pic>
      <p:sp>
        <p:nvSpPr>
          <p:cNvPr id="10" name="TextBox 9">
            <a:extLst>
              <a:ext uri="{FF2B5EF4-FFF2-40B4-BE49-F238E27FC236}">
                <a16:creationId xmlns:a16="http://schemas.microsoft.com/office/drawing/2014/main" id="{947E5B1E-6626-970C-2227-1B7FF705D0BB}"/>
              </a:ext>
            </a:extLst>
          </p:cNvPr>
          <p:cNvSpPr txBox="1"/>
          <p:nvPr/>
        </p:nvSpPr>
        <p:spPr>
          <a:xfrm>
            <a:off x="5740990" y="662356"/>
            <a:ext cx="683394" cy="369332"/>
          </a:xfrm>
          <a:prstGeom prst="rect">
            <a:avLst/>
          </a:prstGeom>
          <a:noFill/>
        </p:spPr>
        <p:txBody>
          <a:bodyPr wrap="square" rtlCol="0">
            <a:spAutoFit/>
          </a:bodyPr>
          <a:lstStyle/>
          <a:p>
            <a:r>
              <a:rPr lang="en-US" dirty="0"/>
              <a:t>(d)</a:t>
            </a:r>
          </a:p>
        </p:txBody>
      </p:sp>
      <p:sp>
        <p:nvSpPr>
          <p:cNvPr id="11" name="TextBox 10">
            <a:extLst>
              <a:ext uri="{FF2B5EF4-FFF2-40B4-BE49-F238E27FC236}">
                <a16:creationId xmlns:a16="http://schemas.microsoft.com/office/drawing/2014/main" id="{DFD1B477-6979-5B42-F1FB-09AE3EB253B3}"/>
              </a:ext>
            </a:extLst>
          </p:cNvPr>
          <p:cNvSpPr txBox="1"/>
          <p:nvPr/>
        </p:nvSpPr>
        <p:spPr>
          <a:xfrm>
            <a:off x="1275347" y="4083134"/>
            <a:ext cx="683394" cy="369332"/>
          </a:xfrm>
          <a:prstGeom prst="rect">
            <a:avLst/>
          </a:prstGeom>
          <a:noFill/>
        </p:spPr>
        <p:txBody>
          <a:bodyPr wrap="square" rtlCol="0">
            <a:spAutoFit/>
          </a:bodyPr>
          <a:lstStyle/>
          <a:p>
            <a:r>
              <a:rPr lang="en-US" dirty="0"/>
              <a:t>(c)</a:t>
            </a:r>
          </a:p>
        </p:txBody>
      </p:sp>
      <p:sp>
        <p:nvSpPr>
          <p:cNvPr id="12" name="TextBox 11">
            <a:extLst>
              <a:ext uri="{FF2B5EF4-FFF2-40B4-BE49-F238E27FC236}">
                <a16:creationId xmlns:a16="http://schemas.microsoft.com/office/drawing/2014/main" id="{CF5B4ADF-5C37-B7B2-B57D-FD68428197B0}"/>
              </a:ext>
            </a:extLst>
          </p:cNvPr>
          <p:cNvSpPr txBox="1"/>
          <p:nvPr/>
        </p:nvSpPr>
        <p:spPr>
          <a:xfrm>
            <a:off x="1275347" y="2425566"/>
            <a:ext cx="683394" cy="369332"/>
          </a:xfrm>
          <a:prstGeom prst="rect">
            <a:avLst/>
          </a:prstGeom>
          <a:noFill/>
        </p:spPr>
        <p:txBody>
          <a:bodyPr wrap="square" rtlCol="0">
            <a:spAutoFit/>
          </a:bodyPr>
          <a:lstStyle/>
          <a:p>
            <a:r>
              <a:rPr lang="en-US" dirty="0"/>
              <a:t>(b)</a:t>
            </a:r>
          </a:p>
        </p:txBody>
      </p:sp>
      <p:sp>
        <p:nvSpPr>
          <p:cNvPr id="13" name="TextBox 12">
            <a:extLst>
              <a:ext uri="{FF2B5EF4-FFF2-40B4-BE49-F238E27FC236}">
                <a16:creationId xmlns:a16="http://schemas.microsoft.com/office/drawing/2014/main" id="{156D49DF-301D-8885-7C6C-484284899E4A}"/>
              </a:ext>
            </a:extLst>
          </p:cNvPr>
          <p:cNvSpPr txBox="1"/>
          <p:nvPr/>
        </p:nvSpPr>
        <p:spPr>
          <a:xfrm>
            <a:off x="1275347" y="583332"/>
            <a:ext cx="683394"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315281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9F48B-4442-34D0-CA19-0F2F1A5A23B5}"/>
            </a:ext>
          </a:extLst>
        </p:cNvPr>
        <p:cNvGrpSpPr/>
        <p:nvPr/>
      </p:nvGrpSpPr>
      <p:grpSpPr>
        <a:xfrm>
          <a:off x="0" y="0"/>
          <a:ext cx="0" cy="0"/>
          <a:chOff x="0" y="0"/>
          <a:chExt cx="0" cy="0"/>
        </a:xfrm>
      </p:grpSpPr>
      <p:pic>
        <p:nvPicPr>
          <p:cNvPr id="14" name="Picture 13" descr="A graph with red lines drawn on it&#10;&#10;AI-generated content may be incorrect.">
            <a:extLst>
              <a:ext uri="{FF2B5EF4-FFF2-40B4-BE49-F238E27FC236}">
                <a16:creationId xmlns:a16="http://schemas.microsoft.com/office/drawing/2014/main" id="{8D950485-571F-5172-439B-EA275A39CA3D}"/>
              </a:ext>
            </a:extLst>
          </p:cNvPr>
          <p:cNvPicPr>
            <a:picLocks noChangeAspect="1"/>
          </p:cNvPicPr>
          <p:nvPr/>
        </p:nvPicPr>
        <p:blipFill>
          <a:blip r:embed="rId2"/>
          <a:stretch>
            <a:fillRect/>
          </a:stretch>
        </p:blipFill>
        <p:spPr>
          <a:xfrm>
            <a:off x="4299528" y="1005035"/>
            <a:ext cx="3078147" cy="2927213"/>
          </a:xfrm>
          <a:prstGeom prst="rect">
            <a:avLst/>
          </a:prstGeom>
        </p:spPr>
      </p:pic>
      <p:sp>
        <p:nvSpPr>
          <p:cNvPr id="12" name="TextBox 11">
            <a:extLst>
              <a:ext uri="{FF2B5EF4-FFF2-40B4-BE49-F238E27FC236}">
                <a16:creationId xmlns:a16="http://schemas.microsoft.com/office/drawing/2014/main" id="{69FF61BC-2B29-FF06-95F6-716B058E9888}"/>
              </a:ext>
            </a:extLst>
          </p:cNvPr>
          <p:cNvSpPr txBox="1"/>
          <p:nvPr/>
        </p:nvSpPr>
        <p:spPr>
          <a:xfrm>
            <a:off x="4563212" y="1507357"/>
            <a:ext cx="683394" cy="369332"/>
          </a:xfrm>
          <a:prstGeom prst="rect">
            <a:avLst/>
          </a:prstGeom>
          <a:noFill/>
        </p:spPr>
        <p:txBody>
          <a:bodyPr wrap="square" rtlCol="0">
            <a:spAutoFit/>
          </a:bodyPr>
          <a:lstStyle/>
          <a:p>
            <a:r>
              <a:rPr lang="en-US" dirty="0"/>
              <a:t>(b)</a:t>
            </a:r>
          </a:p>
        </p:txBody>
      </p:sp>
      <p:sp>
        <p:nvSpPr>
          <p:cNvPr id="13" name="TextBox 12">
            <a:extLst>
              <a:ext uri="{FF2B5EF4-FFF2-40B4-BE49-F238E27FC236}">
                <a16:creationId xmlns:a16="http://schemas.microsoft.com/office/drawing/2014/main" id="{5F9B1E7B-5E02-ADBF-E0FD-C930B8EC2F77}"/>
              </a:ext>
            </a:extLst>
          </p:cNvPr>
          <p:cNvSpPr txBox="1"/>
          <p:nvPr/>
        </p:nvSpPr>
        <p:spPr>
          <a:xfrm>
            <a:off x="1809165" y="1507357"/>
            <a:ext cx="683394" cy="369332"/>
          </a:xfrm>
          <a:prstGeom prst="rect">
            <a:avLst/>
          </a:prstGeom>
          <a:noFill/>
        </p:spPr>
        <p:txBody>
          <a:bodyPr wrap="square" rtlCol="0">
            <a:spAutoFit/>
          </a:bodyPr>
          <a:lstStyle/>
          <a:p>
            <a:r>
              <a:rPr lang="en-US" dirty="0"/>
              <a:t>(a)</a:t>
            </a:r>
          </a:p>
        </p:txBody>
      </p:sp>
      <p:pic>
        <p:nvPicPr>
          <p:cNvPr id="7" name="Picture 6" descr="A diagram of a computer&#10;&#10;AI-generated content may be incorrect.">
            <a:extLst>
              <a:ext uri="{FF2B5EF4-FFF2-40B4-BE49-F238E27FC236}">
                <a16:creationId xmlns:a16="http://schemas.microsoft.com/office/drawing/2014/main" id="{25B96455-FD9D-AB02-3367-D4C151C1B743}"/>
              </a:ext>
            </a:extLst>
          </p:cNvPr>
          <p:cNvPicPr>
            <a:picLocks noChangeAspect="1"/>
          </p:cNvPicPr>
          <p:nvPr/>
        </p:nvPicPr>
        <p:blipFill>
          <a:blip r:embed="rId3"/>
          <a:stretch>
            <a:fillRect/>
          </a:stretch>
        </p:blipFill>
        <p:spPr>
          <a:xfrm>
            <a:off x="2173726" y="3921604"/>
            <a:ext cx="8371203" cy="2466183"/>
          </a:xfrm>
          <a:prstGeom prst="rect">
            <a:avLst/>
          </a:prstGeom>
        </p:spPr>
      </p:pic>
      <p:pic>
        <p:nvPicPr>
          <p:cNvPr id="8" name="Picture 7" descr="Close-up of a machine with a metal object&#10;&#10;AI-generated content may be incorrect.">
            <a:extLst>
              <a:ext uri="{FF2B5EF4-FFF2-40B4-BE49-F238E27FC236}">
                <a16:creationId xmlns:a16="http://schemas.microsoft.com/office/drawing/2014/main" id="{3DD51623-26BE-3499-913F-39EE1BF79E94}"/>
              </a:ext>
            </a:extLst>
          </p:cNvPr>
          <p:cNvPicPr>
            <a:picLocks noChangeAspect="1"/>
          </p:cNvPicPr>
          <p:nvPr/>
        </p:nvPicPr>
        <p:blipFill>
          <a:blip r:embed="rId4"/>
          <a:stretch>
            <a:fillRect/>
          </a:stretch>
        </p:blipFill>
        <p:spPr>
          <a:xfrm>
            <a:off x="2173726" y="1617044"/>
            <a:ext cx="2343757" cy="2002054"/>
          </a:xfrm>
          <a:prstGeom prst="rect">
            <a:avLst/>
          </a:prstGeom>
        </p:spPr>
      </p:pic>
      <p:pic>
        <p:nvPicPr>
          <p:cNvPr id="15" name="Picture 14" descr="A graph of a waveform&#10;&#10;AI-generated content may be incorrect.">
            <a:extLst>
              <a:ext uri="{FF2B5EF4-FFF2-40B4-BE49-F238E27FC236}">
                <a16:creationId xmlns:a16="http://schemas.microsoft.com/office/drawing/2014/main" id="{F391CC8E-1046-9A29-2676-82814333932B}"/>
              </a:ext>
            </a:extLst>
          </p:cNvPr>
          <p:cNvPicPr>
            <a:picLocks noChangeAspect="1"/>
          </p:cNvPicPr>
          <p:nvPr/>
        </p:nvPicPr>
        <p:blipFill>
          <a:blip r:embed="rId5"/>
          <a:stretch>
            <a:fillRect/>
          </a:stretch>
        </p:blipFill>
        <p:spPr>
          <a:xfrm>
            <a:off x="7422758" y="1446814"/>
            <a:ext cx="3122171" cy="2414247"/>
          </a:xfrm>
          <a:prstGeom prst="rect">
            <a:avLst/>
          </a:prstGeom>
        </p:spPr>
      </p:pic>
      <p:sp>
        <p:nvSpPr>
          <p:cNvPr id="16" name="TextBox 15">
            <a:extLst>
              <a:ext uri="{FF2B5EF4-FFF2-40B4-BE49-F238E27FC236}">
                <a16:creationId xmlns:a16="http://schemas.microsoft.com/office/drawing/2014/main" id="{F842C732-2E6D-9B98-6DDA-52ADE73F06D5}"/>
              </a:ext>
            </a:extLst>
          </p:cNvPr>
          <p:cNvSpPr txBox="1"/>
          <p:nvPr/>
        </p:nvSpPr>
        <p:spPr>
          <a:xfrm>
            <a:off x="7299662" y="1466065"/>
            <a:ext cx="683394" cy="369332"/>
          </a:xfrm>
          <a:prstGeom prst="rect">
            <a:avLst/>
          </a:prstGeom>
          <a:noFill/>
        </p:spPr>
        <p:txBody>
          <a:bodyPr wrap="square" rtlCol="0">
            <a:spAutoFit/>
          </a:bodyPr>
          <a:lstStyle/>
          <a:p>
            <a:r>
              <a:rPr lang="en-US" dirty="0"/>
              <a:t>(c)</a:t>
            </a:r>
          </a:p>
        </p:txBody>
      </p:sp>
      <p:sp>
        <p:nvSpPr>
          <p:cNvPr id="17" name="TextBox 16">
            <a:extLst>
              <a:ext uri="{FF2B5EF4-FFF2-40B4-BE49-F238E27FC236}">
                <a16:creationId xmlns:a16="http://schemas.microsoft.com/office/drawing/2014/main" id="{FD9DAAB4-2C47-433B-37E4-7E9EE2E6B60C}"/>
              </a:ext>
            </a:extLst>
          </p:cNvPr>
          <p:cNvSpPr txBox="1"/>
          <p:nvPr/>
        </p:nvSpPr>
        <p:spPr>
          <a:xfrm>
            <a:off x="1832029" y="4308727"/>
            <a:ext cx="683394" cy="369332"/>
          </a:xfrm>
          <a:prstGeom prst="rect">
            <a:avLst/>
          </a:prstGeom>
          <a:noFill/>
        </p:spPr>
        <p:txBody>
          <a:bodyPr wrap="square" rtlCol="0">
            <a:spAutoFit/>
          </a:bodyPr>
          <a:lstStyle/>
          <a:p>
            <a:r>
              <a:rPr lang="en-US" dirty="0"/>
              <a:t>(d)</a:t>
            </a:r>
          </a:p>
        </p:txBody>
      </p:sp>
    </p:spTree>
    <p:extLst>
      <p:ext uri="{BB962C8B-B14F-4D97-AF65-F5344CB8AC3E}">
        <p14:creationId xmlns:p14="http://schemas.microsoft.com/office/powerpoint/2010/main" val="157485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94AB-2FAF-4975-3559-10766E2DD3F1}"/>
              </a:ext>
            </a:extLst>
          </p:cNvPr>
          <p:cNvSpPr>
            <a:spLocks noGrp="1"/>
          </p:cNvSpPr>
          <p:nvPr>
            <p:ph type="title"/>
          </p:nvPr>
        </p:nvSpPr>
        <p:spPr/>
        <p:txBody>
          <a:bodyPr>
            <a:normAutofit/>
          </a:bodyPr>
          <a:lstStyle/>
          <a:p>
            <a:r>
              <a:rPr lang="en-US" sz="3200" dirty="0">
                <a:solidFill>
                  <a:srgbClr val="C00000"/>
                </a:solidFill>
                <a:latin typeface="Times New Roman" panose="02020603050405020304" pitchFamily="18" charset="0"/>
                <a:cs typeface="Times New Roman" panose="02020603050405020304" pitchFamily="18" charset="0"/>
              </a:rPr>
              <a:t>Real-Time Acquisition Methods for Acoustic Emission using </a:t>
            </a:r>
            <a:r>
              <a:rPr lang="en-US" sz="3200" dirty="0" err="1">
                <a:solidFill>
                  <a:srgbClr val="C00000"/>
                </a:solidFill>
                <a:latin typeface="Times New Roman" panose="02020603050405020304" pitchFamily="18" charset="0"/>
                <a:cs typeface="Times New Roman" panose="02020603050405020304" pitchFamily="18" charset="0"/>
              </a:rPr>
              <a:t>Vallen</a:t>
            </a:r>
            <a:r>
              <a:rPr lang="en-US" sz="3200" dirty="0">
                <a:solidFill>
                  <a:srgbClr val="C00000"/>
                </a:solidFill>
                <a:latin typeface="Times New Roman" panose="02020603050405020304" pitchFamily="18" charset="0"/>
                <a:cs typeface="Times New Roman" panose="02020603050405020304" pitchFamily="18" charset="0"/>
              </a:rPr>
              <a:t> Solutions</a:t>
            </a:r>
          </a:p>
        </p:txBody>
      </p:sp>
      <p:sp>
        <p:nvSpPr>
          <p:cNvPr id="3" name="Content Placeholder 2">
            <a:extLst>
              <a:ext uri="{FF2B5EF4-FFF2-40B4-BE49-F238E27FC236}">
                <a16:creationId xmlns:a16="http://schemas.microsoft.com/office/drawing/2014/main" id="{52A168A9-176C-F21C-8C9C-DB23A667C201}"/>
              </a:ext>
            </a:extLst>
          </p:cNvPr>
          <p:cNvSpPr>
            <a:spLocks noGrp="1"/>
          </p:cNvSpPr>
          <p:nvPr>
            <p:ph idx="1"/>
          </p:nvPr>
        </p:nvSpPr>
        <p:spPr>
          <a:xfrm>
            <a:off x="838200" y="1825625"/>
            <a:ext cx="10515600" cy="1225583"/>
          </a:xfrm>
        </p:spPr>
        <p:txBody>
          <a:bodyPr>
            <a:normAutofit/>
          </a:bodyPr>
          <a:lstStyle/>
          <a:p>
            <a:pPr marL="0" indent="0">
              <a:buNone/>
            </a:pPr>
            <a:r>
              <a:rPr lang="en-US" sz="1400" dirty="0" err="1">
                <a:latin typeface="Times New Roman" panose="02020603050405020304" pitchFamily="18" charset="0"/>
                <a:cs typeface="Times New Roman" panose="02020603050405020304" pitchFamily="18" charset="0"/>
              </a:rPr>
              <a:t>Vallen</a:t>
            </a:r>
            <a:r>
              <a:rPr lang="en-US" sz="1400" dirty="0">
                <a:latin typeface="Times New Roman" panose="02020603050405020304" pitchFamily="18" charset="0"/>
                <a:cs typeface="Times New Roman" panose="02020603050405020304" pitchFamily="18" charset="0"/>
              </a:rPr>
              <a:t> Systems offers multiple solutions that leverage real-time acoustic emission acquisition, with some differences in latency, acquisition configuration, access to data protocols, number of sensors and computing power. We will discuss three solutions: AMSY6, </a:t>
            </a:r>
            <a:r>
              <a:rPr lang="en-US" sz="1400" dirty="0" err="1">
                <a:latin typeface="Times New Roman" panose="02020603050405020304" pitchFamily="18" charset="0"/>
                <a:cs typeface="Times New Roman" panose="02020603050405020304" pitchFamily="18" charset="0"/>
              </a:rPr>
              <a:t>SpotWave</a:t>
            </a:r>
            <a:r>
              <a:rPr lang="en-US" sz="1400" dirty="0">
                <a:latin typeface="Times New Roman" panose="02020603050405020304" pitchFamily="18" charset="0"/>
                <a:cs typeface="Times New Roman" panose="02020603050405020304" pitchFamily="18" charset="0"/>
              </a:rPr>
              <a:t>, and </a:t>
            </a:r>
            <a:r>
              <a:rPr lang="en-US" sz="1400" dirty="0" err="1">
                <a:latin typeface="Times New Roman" panose="02020603050405020304" pitchFamily="18" charset="0"/>
                <a:cs typeface="Times New Roman" panose="02020603050405020304" pitchFamily="18" charset="0"/>
              </a:rPr>
              <a:t>LinWave</a:t>
            </a:r>
            <a:r>
              <a:rPr lang="en-US" sz="1400" dirty="0">
                <a:latin typeface="Times New Roman" panose="02020603050405020304" pitchFamily="18" charset="0"/>
                <a:cs typeface="Times New Roman" panose="02020603050405020304" pitchFamily="18" charset="0"/>
              </a:rPr>
              <a:t>. </a:t>
            </a:r>
          </a:p>
        </p:txBody>
      </p:sp>
      <p:pic>
        <p:nvPicPr>
          <p:cNvPr id="15" name="Picture 14">
            <a:extLst>
              <a:ext uri="{FF2B5EF4-FFF2-40B4-BE49-F238E27FC236}">
                <a16:creationId xmlns:a16="http://schemas.microsoft.com/office/drawing/2014/main" id="{DB584383-F372-806D-FE22-613BF6A968E1}"/>
              </a:ext>
            </a:extLst>
          </p:cNvPr>
          <p:cNvPicPr>
            <a:picLocks noChangeAspect="1"/>
          </p:cNvPicPr>
          <p:nvPr/>
        </p:nvPicPr>
        <p:blipFill>
          <a:blip r:embed="rId2"/>
          <a:stretch>
            <a:fillRect/>
          </a:stretch>
        </p:blipFill>
        <p:spPr>
          <a:xfrm>
            <a:off x="870284" y="3460282"/>
            <a:ext cx="3200847" cy="2524477"/>
          </a:xfrm>
          <a:prstGeom prst="rect">
            <a:avLst/>
          </a:prstGeom>
        </p:spPr>
      </p:pic>
      <p:pic>
        <p:nvPicPr>
          <p:cNvPr id="17" name="Picture 16">
            <a:extLst>
              <a:ext uri="{FF2B5EF4-FFF2-40B4-BE49-F238E27FC236}">
                <a16:creationId xmlns:a16="http://schemas.microsoft.com/office/drawing/2014/main" id="{C36C6A16-4469-DD55-462B-2BD1837C38B9}"/>
              </a:ext>
            </a:extLst>
          </p:cNvPr>
          <p:cNvPicPr>
            <a:picLocks noChangeAspect="1"/>
          </p:cNvPicPr>
          <p:nvPr/>
        </p:nvPicPr>
        <p:blipFill>
          <a:blip r:embed="rId3"/>
          <a:stretch>
            <a:fillRect/>
          </a:stretch>
        </p:blipFill>
        <p:spPr>
          <a:xfrm>
            <a:off x="4231945" y="3923060"/>
            <a:ext cx="2207665" cy="1598920"/>
          </a:xfrm>
          <a:prstGeom prst="rect">
            <a:avLst/>
          </a:prstGeom>
        </p:spPr>
      </p:pic>
      <p:pic>
        <p:nvPicPr>
          <p:cNvPr id="19" name="Picture 18">
            <a:extLst>
              <a:ext uri="{FF2B5EF4-FFF2-40B4-BE49-F238E27FC236}">
                <a16:creationId xmlns:a16="http://schemas.microsoft.com/office/drawing/2014/main" id="{80A701F4-51C9-8076-6577-E724091B8CA7}"/>
              </a:ext>
            </a:extLst>
          </p:cNvPr>
          <p:cNvPicPr>
            <a:picLocks noChangeAspect="1"/>
          </p:cNvPicPr>
          <p:nvPr/>
        </p:nvPicPr>
        <p:blipFill>
          <a:blip r:embed="rId4"/>
          <a:stretch>
            <a:fillRect/>
          </a:stretch>
        </p:blipFill>
        <p:spPr>
          <a:xfrm>
            <a:off x="7480946" y="3923060"/>
            <a:ext cx="2966885" cy="1598920"/>
          </a:xfrm>
          <a:prstGeom prst="rect">
            <a:avLst/>
          </a:prstGeom>
        </p:spPr>
      </p:pic>
    </p:spTree>
    <p:extLst>
      <p:ext uri="{BB962C8B-B14F-4D97-AF65-F5344CB8AC3E}">
        <p14:creationId xmlns:p14="http://schemas.microsoft.com/office/powerpoint/2010/main" val="145404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A9E4E4F-79D9-1B7D-55F7-4B5949CB8504}"/>
              </a:ext>
            </a:extLst>
          </p:cNvPr>
          <p:cNvGraphicFramePr>
            <a:graphicFrameLocks noGrp="1"/>
          </p:cNvGraphicFramePr>
          <p:nvPr>
            <p:extLst>
              <p:ext uri="{D42A27DB-BD31-4B8C-83A1-F6EECF244321}">
                <p14:modId xmlns:p14="http://schemas.microsoft.com/office/powerpoint/2010/main" val="1184303605"/>
              </p:ext>
            </p:extLst>
          </p:nvPr>
        </p:nvGraphicFramePr>
        <p:xfrm>
          <a:off x="132199" y="150306"/>
          <a:ext cx="11793501" cy="1844040"/>
        </p:xfrm>
        <a:graphic>
          <a:graphicData uri="http://schemas.openxmlformats.org/drawingml/2006/table">
            <a:tbl>
              <a:tblPr firstRow="1" bandRow="1">
                <a:tableStyleId>{5C22544A-7EE6-4342-B048-85BDC9FD1C3A}</a:tableStyleId>
              </a:tblPr>
              <a:tblGrid>
                <a:gridCol w="1310389">
                  <a:extLst>
                    <a:ext uri="{9D8B030D-6E8A-4147-A177-3AD203B41FA5}">
                      <a16:colId xmlns:a16="http://schemas.microsoft.com/office/drawing/2014/main" val="3591700675"/>
                    </a:ext>
                  </a:extLst>
                </a:gridCol>
                <a:gridCol w="1310389">
                  <a:extLst>
                    <a:ext uri="{9D8B030D-6E8A-4147-A177-3AD203B41FA5}">
                      <a16:colId xmlns:a16="http://schemas.microsoft.com/office/drawing/2014/main" val="4279184006"/>
                    </a:ext>
                  </a:extLst>
                </a:gridCol>
                <a:gridCol w="1310389">
                  <a:extLst>
                    <a:ext uri="{9D8B030D-6E8A-4147-A177-3AD203B41FA5}">
                      <a16:colId xmlns:a16="http://schemas.microsoft.com/office/drawing/2014/main" val="1637339576"/>
                    </a:ext>
                  </a:extLst>
                </a:gridCol>
                <a:gridCol w="1310389">
                  <a:extLst>
                    <a:ext uri="{9D8B030D-6E8A-4147-A177-3AD203B41FA5}">
                      <a16:colId xmlns:a16="http://schemas.microsoft.com/office/drawing/2014/main" val="1355493804"/>
                    </a:ext>
                  </a:extLst>
                </a:gridCol>
                <a:gridCol w="1310389">
                  <a:extLst>
                    <a:ext uri="{9D8B030D-6E8A-4147-A177-3AD203B41FA5}">
                      <a16:colId xmlns:a16="http://schemas.microsoft.com/office/drawing/2014/main" val="2466441454"/>
                    </a:ext>
                  </a:extLst>
                </a:gridCol>
                <a:gridCol w="1310389">
                  <a:extLst>
                    <a:ext uri="{9D8B030D-6E8A-4147-A177-3AD203B41FA5}">
                      <a16:colId xmlns:a16="http://schemas.microsoft.com/office/drawing/2014/main" val="3719759453"/>
                    </a:ext>
                  </a:extLst>
                </a:gridCol>
                <a:gridCol w="1310389">
                  <a:extLst>
                    <a:ext uri="{9D8B030D-6E8A-4147-A177-3AD203B41FA5}">
                      <a16:colId xmlns:a16="http://schemas.microsoft.com/office/drawing/2014/main" val="3209369108"/>
                    </a:ext>
                  </a:extLst>
                </a:gridCol>
                <a:gridCol w="1310389">
                  <a:extLst>
                    <a:ext uri="{9D8B030D-6E8A-4147-A177-3AD203B41FA5}">
                      <a16:colId xmlns:a16="http://schemas.microsoft.com/office/drawing/2014/main" val="4208950099"/>
                    </a:ext>
                  </a:extLst>
                </a:gridCol>
                <a:gridCol w="1310389">
                  <a:extLst>
                    <a:ext uri="{9D8B030D-6E8A-4147-A177-3AD203B41FA5}">
                      <a16:colId xmlns:a16="http://schemas.microsoft.com/office/drawing/2014/main" val="4250655308"/>
                    </a:ext>
                  </a:extLst>
                </a:gridCol>
              </a:tblGrid>
              <a:tr h="370840">
                <a:tc>
                  <a:txBody>
                    <a:bodyPr/>
                    <a:lstStyle/>
                    <a:p>
                      <a:r>
                        <a:rPr lang="en-US" sz="1400" dirty="0">
                          <a:latin typeface="Times New Roman" panose="02020603050405020304" pitchFamily="18" charset="0"/>
                          <a:cs typeface="Times New Roman" panose="02020603050405020304" pitchFamily="18" charset="0"/>
                        </a:rPr>
                        <a:t>AE DAQ</a:t>
                      </a:r>
                    </a:p>
                  </a:txBody>
                  <a:tcPr/>
                </a:tc>
                <a:tc>
                  <a:txBody>
                    <a:bodyPr/>
                    <a:lstStyle/>
                    <a:p>
                      <a:r>
                        <a:rPr lang="en-US" sz="1400" dirty="0">
                          <a:latin typeface="Times New Roman" panose="02020603050405020304" pitchFamily="18" charset="0"/>
                          <a:cs typeface="Times New Roman" panose="02020603050405020304" pitchFamily="18" charset="0"/>
                        </a:rPr>
                        <a:t>software</a:t>
                      </a:r>
                    </a:p>
                  </a:txBody>
                  <a:tcPr/>
                </a:tc>
                <a:tc>
                  <a:txBody>
                    <a:bodyPr/>
                    <a:lstStyle/>
                    <a:p>
                      <a:r>
                        <a:rPr lang="en-US" sz="1400" dirty="0" err="1">
                          <a:latin typeface="Times New Roman" panose="02020603050405020304" pitchFamily="18" charset="0"/>
                          <a:cs typeface="Times New Roman" panose="02020603050405020304" pitchFamily="18" charset="0"/>
                        </a:rPr>
                        <a:t>Tcp</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ip</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COM</a:t>
                      </a:r>
                    </a:p>
                  </a:txBody>
                  <a:tcPr/>
                </a:tc>
                <a:tc>
                  <a:txBody>
                    <a:bodyPr/>
                    <a:lstStyle/>
                    <a:p>
                      <a:r>
                        <a:rPr lang="en-US" sz="1400" dirty="0">
                          <a:latin typeface="Times New Roman" panose="02020603050405020304" pitchFamily="18" charset="0"/>
                          <a:cs typeface="Times New Roman" panose="02020603050405020304" pitchFamily="18" charset="0"/>
                        </a:rPr>
                        <a:t>Advanced configuration</a:t>
                      </a:r>
                    </a:p>
                  </a:txBody>
                  <a:tcPr/>
                </a:tc>
                <a:tc>
                  <a:txBody>
                    <a:bodyPr/>
                    <a:lstStyle/>
                    <a:p>
                      <a:r>
                        <a:rPr lang="en-US" sz="1400" dirty="0">
                          <a:latin typeface="Times New Roman" panose="02020603050405020304" pitchFamily="18" charset="0"/>
                          <a:cs typeface="Times New Roman" panose="02020603050405020304" pitchFamily="18" charset="0"/>
                        </a:rPr>
                        <a:t>On board computing power</a:t>
                      </a:r>
                    </a:p>
                  </a:txBody>
                  <a:tcPr/>
                </a:tc>
                <a:tc>
                  <a:txBody>
                    <a:bodyPr/>
                    <a:lstStyle/>
                    <a:p>
                      <a:r>
                        <a:rPr lang="en-US" sz="1400" dirty="0">
                          <a:latin typeface="Times New Roman" panose="02020603050405020304" pitchFamily="18" charset="0"/>
                          <a:cs typeface="Times New Roman" panose="02020603050405020304" pitchFamily="18" charset="0"/>
                        </a:rPr>
                        <a:t>Integrated amplifier</a:t>
                      </a:r>
                    </a:p>
                  </a:txBody>
                  <a:tcPr/>
                </a:tc>
                <a:tc>
                  <a:txBody>
                    <a:bodyPr/>
                    <a:lstStyle/>
                    <a:p>
                      <a:r>
                        <a:rPr lang="en-US" sz="1400" dirty="0">
                          <a:latin typeface="Times New Roman" panose="02020603050405020304" pitchFamily="18" charset="0"/>
                          <a:cs typeface="Times New Roman" panose="02020603050405020304" pitchFamily="18" charset="0"/>
                        </a:rPr>
                        <a:t>Parametric input</a:t>
                      </a:r>
                    </a:p>
                  </a:txBody>
                  <a:tcPr/>
                </a:tc>
                <a:tc>
                  <a:txBody>
                    <a:bodyPr/>
                    <a:lstStyle/>
                    <a:p>
                      <a:r>
                        <a:rPr lang="en-US" sz="1400" dirty="0" err="1">
                          <a:latin typeface="Times New Roman" panose="02020603050405020304" pitchFamily="18" charset="0"/>
                          <a:cs typeface="Times New Roman" panose="02020603050405020304" pitchFamily="18" charset="0"/>
                        </a:rPr>
                        <a:t>Nbr</a:t>
                      </a:r>
                      <a:r>
                        <a:rPr lang="en-US" sz="1400" dirty="0">
                          <a:latin typeface="Times New Roman" panose="02020603050405020304" pitchFamily="18" charset="0"/>
                          <a:cs typeface="Times New Roman" panose="02020603050405020304" pitchFamily="18" charset="0"/>
                        </a:rPr>
                        <a:t> od sensors</a:t>
                      </a:r>
                    </a:p>
                  </a:txBody>
                  <a:tcPr/>
                </a:tc>
                <a:extLst>
                  <a:ext uri="{0D108BD9-81ED-4DB2-BD59-A6C34878D82A}">
                    <a16:rowId xmlns:a16="http://schemas.microsoft.com/office/drawing/2014/main" val="3885317092"/>
                  </a:ext>
                </a:extLst>
              </a:tr>
              <a:tr h="370840">
                <a:tc>
                  <a:txBody>
                    <a:bodyPr/>
                    <a:lstStyle/>
                    <a:p>
                      <a:r>
                        <a:rPr lang="en-US" sz="1400" dirty="0">
                          <a:latin typeface="Times New Roman" panose="02020603050405020304" pitchFamily="18" charset="0"/>
                          <a:cs typeface="Times New Roman" panose="02020603050405020304" pitchFamily="18" charset="0"/>
                        </a:rPr>
                        <a:t>AMSY-6</a:t>
                      </a: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endParaRPr lang="en-US" sz="1400">
                        <a:latin typeface="Times New Roman" panose="02020603050405020304" pitchFamily="18" charset="0"/>
                        <a:cs typeface="Times New Roman" panose="02020603050405020304" pitchFamily="18" charset="0"/>
                      </a:endParaRPr>
                    </a:p>
                  </a:txBody>
                  <a:tcPr/>
                </a:tc>
                <a:tc>
                  <a:txBody>
                    <a:bodyPr/>
                    <a:lstStyle/>
                    <a:p>
                      <a:endParaRPr lang="en-US" sz="140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endParaRPr lang="en-US" sz="1400">
                        <a:latin typeface="Times New Roman" panose="02020603050405020304" pitchFamily="18" charset="0"/>
                        <a:cs typeface="Times New Roman" panose="02020603050405020304" pitchFamily="18" charset="0"/>
                      </a:endParaRPr>
                    </a:p>
                  </a:txBody>
                  <a:tcPr/>
                </a:tc>
                <a:tc>
                  <a:txBody>
                    <a:bodyPr/>
                    <a:lstStyle/>
                    <a:p>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r>
                        <a:rPr lang="en-US" sz="1400" dirty="0">
                          <a:latin typeface="Times New Roman" panose="02020603050405020304" pitchFamily="18" charset="0"/>
                          <a:cs typeface="Times New Roman" panose="02020603050405020304" pitchFamily="18" charset="0"/>
                        </a:rPr>
                        <a:t>4-42</a:t>
                      </a:r>
                    </a:p>
                  </a:txBody>
                  <a:tcPr/>
                </a:tc>
                <a:extLst>
                  <a:ext uri="{0D108BD9-81ED-4DB2-BD59-A6C34878D82A}">
                    <a16:rowId xmlns:a16="http://schemas.microsoft.com/office/drawing/2014/main" val="3814915672"/>
                  </a:ext>
                </a:extLst>
              </a:tr>
              <a:tr h="370840">
                <a:tc>
                  <a:txBody>
                    <a:bodyPr/>
                    <a:lstStyle/>
                    <a:p>
                      <a:r>
                        <a:rPr lang="en-US" sz="1400" dirty="0" err="1">
                          <a:latin typeface="Times New Roman" panose="02020603050405020304" pitchFamily="18" charset="0"/>
                          <a:cs typeface="Times New Roman" panose="02020603050405020304" pitchFamily="18" charset="0"/>
                        </a:rPr>
                        <a:t>spotwave</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endParaRPr lang="en-US" sz="140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endParaRPr lang="en-US" sz="1400">
                        <a:latin typeface="Times New Roman" panose="02020603050405020304" pitchFamily="18" charset="0"/>
                        <a:cs typeface="Times New Roman" panose="02020603050405020304" pitchFamily="18" charset="0"/>
                      </a:endParaRPr>
                    </a:p>
                  </a:txBody>
                  <a:tcPr/>
                </a:tc>
                <a:tc>
                  <a:txBody>
                    <a:bodyPr/>
                    <a:lstStyle/>
                    <a:p>
                      <a:endParaRPr lang="en-US" sz="140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3425674631"/>
                  </a:ext>
                </a:extLst>
              </a:tr>
              <a:tr h="370840">
                <a:tc>
                  <a:txBody>
                    <a:bodyPr/>
                    <a:lstStyle/>
                    <a:p>
                      <a:r>
                        <a:rPr lang="en-US" sz="1400" dirty="0" err="1">
                          <a:latin typeface="Times New Roman" panose="02020603050405020304" pitchFamily="18" charset="0"/>
                          <a:cs typeface="Times New Roman" panose="02020603050405020304" pitchFamily="18" charset="0"/>
                        </a:rPr>
                        <a:t>Linwave</a:t>
                      </a:r>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endParaRPr lang="en-US" sz="1400">
                        <a:latin typeface="Times New Roman" panose="02020603050405020304" pitchFamily="18" charset="0"/>
                        <a:cs typeface="Times New Roman" panose="02020603050405020304" pitchFamily="18" charset="0"/>
                      </a:endParaRPr>
                    </a:p>
                  </a:txBody>
                  <a:tcPr/>
                </a:tc>
                <a:tc>
                  <a:txBody>
                    <a:bodyPr/>
                    <a:lstStyle/>
                    <a:p>
                      <a:endParaRPr lang="en-US" sz="140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r>
                        <a:rPr lang="en-US" sz="1400" dirty="0">
                          <a:latin typeface="Times New Roman" panose="02020603050405020304" pitchFamily="18" charset="0"/>
                          <a:cs typeface="Times New Roman" panose="02020603050405020304" pitchFamily="18" charset="0"/>
                        </a:rPr>
                        <a:t>*</a:t>
                      </a:r>
                    </a:p>
                  </a:txBody>
                  <a:tcPr/>
                </a:tc>
                <a:tc>
                  <a:txBody>
                    <a:bodyPr/>
                    <a:lstStyle/>
                    <a:p>
                      <a:endParaRPr lang="en-US" sz="1400" dirty="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2</a:t>
                      </a:r>
                    </a:p>
                  </a:txBody>
                  <a:tcPr/>
                </a:tc>
                <a:extLst>
                  <a:ext uri="{0D108BD9-81ED-4DB2-BD59-A6C34878D82A}">
                    <a16:rowId xmlns:a16="http://schemas.microsoft.com/office/drawing/2014/main" val="3098258680"/>
                  </a:ext>
                </a:extLst>
              </a:tr>
            </a:tbl>
          </a:graphicData>
        </a:graphic>
      </p:graphicFrame>
      <p:sp>
        <p:nvSpPr>
          <p:cNvPr id="13" name="TextBox 12">
            <a:extLst>
              <a:ext uri="{FF2B5EF4-FFF2-40B4-BE49-F238E27FC236}">
                <a16:creationId xmlns:a16="http://schemas.microsoft.com/office/drawing/2014/main" id="{80199068-A4D4-588E-69E7-4F106DBA75F0}"/>
              </a:ext>
            </a:extLst>
          </p:cNvPr>
          <p:cNvSpPr txBox="1"/>
          <p:nvPr/>
        </p:nvSpPr>
        <p:spPr>
          <a:xfrm>
            <a:off x="379008" y="2464051"/>
            <a:ext cx="10579509" cy="252376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Software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Acquisition parameters can be adjusted and data can be retrieved using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Vallen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software. The data is saved in an SQL database and can be accessed in real time.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TCP/IP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Acquisition parameters can be adjusted, and data can be retrieved using a custom implementation leveraging the TCP/IP protocol: </a:t>
            </a:r>
            <a:r>
              <a:rPr lang="en-US" sz="1400" dirty="0">
                <a:latin typeface="Times New Roman" panose="02020603050405020304" pitchFamily="18" charset="0"/>
                <a:cs typeface="Times New Roman" panose="02020603050405020304" pitchFamily="18" charset="0"/>
              </a:rPr>
              <a:t>The </a:t>
            </a:r>
            <a:r>
              <a:rPr lang="en-US" sz="1400" dirty="0" err="1">
                <a:latin typeface="Times New Roman" panose="02020603050405020304" pitchFamily="18" charset="0"/>
                <a:cs typeface="Times New Roman" panose="02020603050405020304" pitchFamily="18" charset="0"/>
              </a:rPr>
              <a:t>Linwave</a:t>
            </a:r>
            <a:r>
              <a:rPr lang="en-US" sz="1400" dirty="0">
                <a:latin typeface="Times New Roman" panose="02020603050405020304" pitchFamily="18" charset="0"/>
                <a:cs typeface="Times New Roman" panose="02020603050405020304" pitchFamily="18" charset="0"/>
              </a:rPr>
              <a:t> interface is asynchronous and using </a:t>
            </a:r>
            <a:r>
              <a:rPr lang="en-US" sz="1400" u="sng" dirty="0" err="1">
                <a:latin typeface="Times New Roman" panose="02020603050405020304" pitchFamily="18" charset="0"/>
                <a:cs typeface="Times New Roman" panose="02020603050405020304" pitchFamily="18" charset="0"/>
              </a:rPr>
              <a:t>asyncio</a:t>
            </a:r>
            <a:r>
              <a:rPr lang="en-US" sz="1400" dirty="0">
                <a:latin typeface="Times New Roman" panose="02020603050405020304" pitchFamily="18" charset="0"/>
                <a:cs typeface="Times New Roman" panose="02020603050405020304" pitchFamily="18" charset="0"/>
              </a:rPr>
              <a:t> for TCP/IP communication. This is especially beneficial for this kind of streaming applications, where most of the time the app is waiting for more data packets.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Acquisition parameters can be adjusted, and data can be retrieved using a custom implementation leveraging the COM protocol: The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spotWave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operates as a USB Communications Device Class (CDC) device. By default, Windows assigns the </a:t>
            </a:r>
            <a:r>
              <a:rPr kumimoji="0" lang="en-US" altLang="en-US" sz="1400" b="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usbser.sys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driver, which exposes the device as a virtual COM port. This setup enables control of the device using serial commands over the COM interface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Advanced Configuration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the extraction of additional features and the addition of capabilities such as pulsing and localization.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Onboard Computing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Capable of running algorithms and AI directly on the device, making it an edge computing solution. </a:t>
            </a:r>
          </a:p>
          <a:p>
            <a:endParaRPr 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843975D-E1F7-CAC3-01A9-AC1309725935}"/>
              </a:ext>
            </a:extLst>
          </p:cNvPr>
          <p:cNvSpPr txBox="1"/>
          <p:nvPr/>
        </p:nvSpPr>
        <p:spPr>
          <a:xfrm>
            <a:off x="379008" y="5062888"/>
            <a:ext cx="10579509" cy="923330"/>
          </a:xfrm>
          <a:prstGeom prst="rect">
            <a:avLst/>
          </a:prstGeom>
          <a:noFill/>
        </p:spPr>
        <p:txBody>
          <a:bodyPr wrap="square" rtlCol="0">
            <a:spAutoFit/>
          </a:bodyPr>
          <a:lstStyle/>
          <a:p>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Both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spotWave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Linwave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devices captures analog signals from connected AE sensors, converts them to digital form, and processes them based on the configured parameters. Adjustments made via the </a:t>
            </a:r>
            <a:r>
              <a:rPr kumimoji="0" lang="en-US" altLang="en-US" sz="1400" b="0" i="0" u="sng"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waveline</a:t>
            </a:r>
            <a:r>
              <a:rPr kumimoji="0" lang="en-US" altLang="en-US" sz="1400" b="0"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library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such as setting input ranges or enabling filters, directly influence how the device processes incoming signals from the sensors, allowing for precise control over data acquisition and real-time monitoring </a:t>
            </a: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923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E3BBA8-00DA-0B1F-9F58-3BFD970E5241}"/>
              </a:ext>
            </a:extLst>
          </p:cNvPr>
          <p:cNvPicPr>
            <a:picLocks noChangeAspect="1"/>
          </p:cNvPicPr>
          <p:nvPr/>
        </p:nvPicPr>
        <p:blipFill>
          <a:blip r:embed="rId2"/>
          <a:stretch>
            <a:fillRect/>
          </a:stretch>
        </p:blipFill>
        <p:spPr>
          <a:xfrm>
            <a:off x="678426" y="902627"/>
            <a:ext cx="5004619" cy="3047482"/>
          </a:xfrm>
          <a:prstGeom prst="rect">
            <a:avLst/>
          </a:prstGeom>
        </p:spPr>
      </p:pic>
      <p:pic>
        <p:nvPicPr>
          <p:cNvPr id="9" name="Picture 8">
            <a:extLst>
              <a:ext uri="{FF2B5EF4-FFF2-40B4-BE49-F238E27FC236}">
                <a16:creationId xmlns:a16="http://schemas.microsoft.com/office/drawing/2014/main" id="{9C5CE5F3-19C1-AACB-C27A-8587EFB1B4FF}"/>
              </a:ext>
            </a:extLst>
          </p:cNvPr>
          <p:cNvPicPr>
            <a:picLocks noChangeAspect="1"/>
          </p:cNvPicPr>
          <p:nvPr/>
        </p:nvPicPr>
        <p:blipFill>
          <a:blip r:embed="rId3"/>
          <a:stretch>
            <a:fillRect/>
          </a:stretch>
        </p:blipFill>
        <p:spPr>
          <a:xfrm>
            <a:off x="6967845" y="1691885"/>
            <a:ext cx="4391638" cy="3902669"/>
          </a:xfrm>
          <a:prstGeom prst="rect">
            <a:avLst/>
          </a:prstGeom>
        </p:spPr>
      </p:pic>
      <p:pic>
        <p:nvPicPr>
          <p:cNvPr id="3076" name="Picture 4" descr="Une image contenant texte, diagramme, Plan, capture d’écran&#10;&#10;Description générée automatiquement">
            <a:extLst>
              <a:ext uri="{FF2B5EF4-FFF2-40B4-BE49-F238E27FC236}">
                <a16:creationId xmlns:a16="http://schemas.microsoft.com/office/drawing/2014/main" id="{2801AC39-3E45-2AAA-644F-18F913A1B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458" y="3950109"/>
            <a:ext cx="5712542" cy="237352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1E6CE88-B67C-3DEE-BD60-BE411A20B1CC}"/>
              </a:ext>
            </a:extLst>
          </p:cNvPr>
          <p:cNvCxnSpPr>
            <a:cxnSpLocks/>
          </p:cNvCxnSpPr>
          <p:nvPr/>
        </p:nvCxnSpPr>
        <p:spPr>
          <a:xfrm>
            <a:off x="6371924" y="1029903"/>
            <a:ext cx="0" cy="5293732"/>
          </a:xfrm>
          <a:prstGeom prst="line">
            <a:avLst/>
          </a:prstGeom>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99471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9049-D606-82CD-2E7F-C0973EA1E1D0}"/>
              </a:ext>
            </a:extLst>
          </p:cNvPr>
          <p:cNvSpPr>
            <a:spLocks noGrp="1"/>
          </p:cNvSpPr>
          <p:nvPr>
            <p:ph type="title"/>
          </p:nvPr>
        </p:nvSpPr>
        <p:spPr>
          <a:xfrm>
            <a:off x="137652" y="161666"/>
            <a:ext cx="11631560" cy="1325563"/>
          </a:xfrm>
        </p:spPr>
        <p:txBody>
          <a:bodyPr>
            <a:normAutofit/>
          </a:bodyPr>
          <a:lstStyle/>
          <a:p>
            <a:r>
              <a:rPr lang="en-US" sz="3200" b="1" dirty="0">
                <a:solidFill>
                  <a:srgbClr val="C00000"/>
                </a:solidFill>
                <a:latin typeface="Times New Roman" panose="02020603050405020304" pitchFamily="18" charset="0"/>
                <a:cs typeface="Times New Roman" panose="02020603050405020304" pitchFamily="18" charset="0"/>
              </a:rPr>
              <a:t>Unlocking New Possibilities with Real-Time Acoustic Emission Acquisition</a:t>
            </a:r>
          </a:p>
        </p:txBody>
      </p:sp>
      <p:pic>
        <p:nvPicPr>
          <p:cNvPr id="4112" name="Picture 16" descr="A graph with a line&#10;&#10;Description automatically generated">
            <a:extLst>
              <a:ext uri="{FF2B5EF4-FFF2-40B4-BE49-F238E27FC236}">
                <a16:creationId xmlns:a16="http://schemas.microsoft.com/office/drawing/2014/main" id="{B7C05DF0-92A4-2B48-F81E-98B0D1201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88" y="5064075"/>
            <a:ext cx="2090383" cy="15331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90CCFB-11A9-858F-399D-E4B3456B3F2C}"/>
              </a:ext>
            </a:extLst>
          </p:cNvPr>
          <p:cNvSpPr txBox="1"/>
          <p:nvPr/>
        </p:nvSpPr>
        <p:spPr>
          <a:xfrm>
            <a:off x="328635" y="1452272"/>
            <a:ext cx="3617722"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1. Real time Feature Extraction</a:t>
            </a:r>
          </a:p>
        </p:txBody>
      </p:sp>
      <p:pic>
        <p:nvPicPr>
          <p:cNvPr id="4114" name="Picture 18" descr="A graph of blue dots&#10;&#10;Description automatically generated">
            <a:extLst>
              <a:ext uri="{FF2B5EF4-FFF2-40B4-BE49-F238E27FC236}">
                <a16:creationId xmlns:a16="http://schemas.microsoft.com/office/drawing/2014/main" id="{A4E6B49C-76EB-44DA-9D1E-AE8EE1378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46" y="2006149"/>
            <a:ext cx="1942625" cy="1493263"/>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A graph with a line&#10;&#10;Description automatically generated">
            <a:extLst>
              <a:ext uri="{FF2B5EF4-FFF2-40B4-BE49-F238E27FC236}">
                <a16:creationId xmlns:a16="http://schemas.microsoft.com/office/drawing/2014/main" id="{F665B5AF-1D84-B450-8ECD-9FE4F31DF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88" y="3499413"/>
            <a:ext cx="2090383" cy="15646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6A06583-031C-D8CE-EA07-CE92C54A618E}"/>
              </a:ext>
            </a:extLst>
          </p:cNvPr>
          <p:cNvSpPr txBox="1"/>
          <p:nvPr/>
        </p:nvSpPr>
        <p:spPr>
          <a:xfrm>
            <a:off x="3094447" y="2435084"/>
            <a:ext cx="8460607" cy="304698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Those some examples of features that can be extracted in real-time:</a:t>
            </a:r>
          </a:p>
          <a:p>
            <a:pPr marL="342900" indent="-342900">
              <a:buAutoNum type="arabicPeriod"/>
            </a:pPr>
            <a:r>
              <a:rPr lang="en-US" sz="1400" b="1" dirty="0">
                <a:solidFill>
                  <a:srgbClr val="FF0000"/>
                </a:solidFill>
                <a:latin typeface="Times New Roman" panose="02020603050405020304" pitchFamily="18" charset="0"/>
                <a:cs typeface="Times New Roman" panose="02020603050405020304" pitchFamily="18" charset="0"/>
              </a:rPr>
              <a:t>Time-Domain Features </a:t>
            </a:r>
          </a:p>
          <a:p>
            <a:r>
              <a:rPr lang="en-US" sz="1400" dirty="0">
                <a:latin typeface="Times New Roman" panose="02020603050405020304" pitchFamily="18" charset="0"/>
                <a:cs typeface="Times New Roman" panose="02020603050405020304" pitchFamily="18" charset="0"/>
              </a:rPr>
              <a:t>Time-domain features describe the signal's properties based on its amplitude variations over time</a:t>
            </a:r>
            <a:endParaRPr lang="en-US" sz="14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Rise Time: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Time taken for the signal to reach its peak from the baseline.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Counts: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Number of significant signal events detected.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Counts to Peak:</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Number of events leading up to peak amplitude.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Duration: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Total duration of the detected event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Peak Amplitude:</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highest absolute value of the signal’s amplitude, identifying sudden spikes.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Total power of the signal, computed as the sum of squared amplitudes.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Crest Factor:</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Ratio of peak amplitude to RMS, indicating the presence of sudden peaks.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Zero-Crossing Rate (ZCR):</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Measures how often the signal crosses zero, useful for detecting oscillatory behavior.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RMS-Crossing Rate (RMSCR):</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Counts how often the signal crosses its RMS value, useful for fluctuation analysis </a:t>
            </a:r>
          </a:p>
          <a:p>
            <a:endParaRPr lang="en-US" sz="1000" dirty="0"/>
          </a:p>
        </p:txBody>
      </p:sp>
    </p:spTree>
    <p:extLst>
      <p:ext uri="{BB962C8B-B14F-4D97-AF65-F5344CB8AC3E}">
        <p14:creationId xmlns:p14="http://schemas.microsoft.com/office/powerpoint/2010/main" val="2404393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4" descr="A graph of blue dots&#10;&#10;Description automatically generated">
            <a:extLst>
              <a:ext uri="{FF2B5EF4-FFF2-40B4-BE49-F238E27FC236}">
                <a16:creationId xmlns:a16="http://schemas.microsoft.com/office/drawing/2014/main" id="{4145A605-64F6-0670-7B04-A4BEC4DF5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13" y="247333"/>
            <a:ext cx="2971714" cy="22483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5B9809-0A8B-BD3E-475C-54D6C63E10ED}"/>
              </a:ext>
            </a:extLst>
          </p:cNvPr>
          <p:cNvSpPr txBox="1"/>
          <p:nvPr/>
        </p:nvSpPr>
        <p:spPr>
          <a:xfrm>
            <a:off x="3701928" y="688233"/>
            <a:ext cx="8056259" cy="558614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Frequency-domain features require Fourier Transform calculations: FFT with a Hanning window is needed</a:t>
            </a:r>
          </a:p>
          <a:p>
            <a:r>
              <a:rPr lang="en-US" sz="1400" b="1" dirty="0">
                <a:solidFill>
                  <a:srgbClr val="FF0000"/>
                </a:solidFill>
                <a:latin typeface="Times New Roman" panose="02020603050405020304" pitchFamily="18" charset="0"/>
                <a:cs typeface="Times New Roman" panose="02020603050405020304" pitchFamily="18" charset="0"/>
              </a:rPr>
              <a:t>2. Frequency-Domain Features</a:t>
            </a:r>
          </a:p>
          <a:p>
            <a:r>
              <a:rPr lang="en-US" sz="1400" dirty="0">
                <a:latin typeface="Times New Roman" panose="02020603050405020304" pitchFamily="18" charset="0"/>
                <a:cs typeface="Times New Roman" panose="02020603050405020304" pitchFamily="18" charset="0"/>
              </a:rPr>
              <a:t>Frequency-domain features describe the signal in terms of its frequency content after performing an FFT.</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Peak Amplitude: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highest amplitude in the frequency spectrum.</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Peak Frequency:</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frequency at which the highest amplitude occurs.</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Strong Peak:</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most dominant frequency component in the spectrum.</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Spectral Centroid:</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"center of mass" of the frequency spectrum, representing its balance.</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Spectral Flatness: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Determines how flat or peaked a spectrum is. A high value indicates noise-like signals, while a low value suggests a tonal signal.</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Spectral Rolloff (95%, 90%, 75%, 50%):</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The frequency below which a certain percentage of total spectral energy is contained. Helps distinguish between tonal and percussive sounds.</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High-Frequency Content (Masri, </a:t>
            </a:r>
            <a:r>
              <a:rPr lang="en-US" sz="1400" b="1" dirty="0" err="1">
                <a:latin typeface="Times New Roman" panose="02020603050405020304" pitchFamily="18" charset="0"/>
                <a:cs typeface="Times New Roman" panose="02020603050405020304" pitchFamily="18" charset="0"/>
              </a:rPr>
              <a:t>Brossier</a:t>
            </a:r>
            <a:r>
              <a:rPr lang="en-US" sz="1400" b="1" dirty="0">
                <a:latin typeface="Times New Roman" panose="02020603050405020304" pitchFamily="18" charset="0"/>
                <a:cs typeface="Times New Roman" panose="02020603050405020304" pitchFamily="18" charset="0"/>
              </a:rPr>
              <a:t>, Jensen methods):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Measures how much energy is concentrated in high-frequency ranges, useful for analyzing sharp transients.</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Partial Power (10-500 kHz, 128 bands, Linear Scale): </a:t>
            </a:r>
            <a:r>
              <a:rPr lang="en-US" sz="1400" dirty="0">
                <a:latin typeface="Times New Roman" panose="02020603050405020304" pitchFamily="18" charset="0"/>
                <a:cs typeface="Times New Roman" panose="02020603050405020304" pitchFamily="18" charset="0"/>
              </a:rPr>
              <a:t>requires multiple FFT bins to be summed</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Divides the frequency spectrum into 128 linear bands and measures power in specific ranges.</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Mel-Frequency Cepstral Coefficients (MFCC, 64 bands): </a:t>
            </a:r>
            <a:r>
              <a:rPr lang="de-DE" sz="1400" dirty="0">
                <a:latin typeface="Times New Roman" panose="02020603050405020304" pitchFamily="18" charset="0"/>
                <a:cs typeface="Times New Roman" panose="02020603050405020304" pitchFamily="18" charset="0"/>
              </a:rPr>
              <a:t>FFT + Mel Filter Bank + DCT (Discrete Cosine Transform)</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Commonly used in speech and sound analysis. Extracts important frequency characteristics based on the Mel scale, which mimics human hearing.</a:t>
            </a:r>
          </a:p>
          <a:p>
            <a:endParaRPr lang="en-US" sz="700" dirty="0"/>
          </a:p>
        </p:txBody>
      </p:sp>
      <p:pic>
        <p:nvPicPr>
          <p:cNvPr id="7" name="Picture 6">
            <a:extLst>
              <a:ext uri="{FF2B5EF4-FFF2-40B4-BE49-F238E27FC236}">
                <a16:creationId xmlns:a16="http://schemas.microsoft.com/office/drawing/2014/main" id="{99A79843-D40F-58A9-46D5-A27324F1EA58}"/>
              </a:ext>
            </a:extLst>
          </p:cNvPr>
          <p:cNvPicPr>
            <a:picLocks noChangeAspect="1"/>
          </p:cNvPicPr>
          <p:nvPr/>
        </p:nvPicPr>
        <p:blipFill>
          <a:blip r:embed="rId3"/>
          <a:stretch>
            <a:fillRect/>
          </a:stretch>
        </p:blipFill>
        <p:spPr>
          <a:xfrm>
            <a:off x="263100" y="2495635"/>
            <a:ext cx="2971713" cy="1921523"/>
          </a:xfrm>
          <a:prstGeom prst="rect">
            <a:avLst/>
          </a:prstGeom>
        </p:spPr>
      </p:pic>
      <p:pic>
        <p:nvPicPr>
          <p:cNvPr id="9" name="Picture 8">
            <a:extLst>
              <a:ext uri="{FF2B5EF4-FFF2-40B4-BE49-F238E27FC236}">
                <a16:creationId xmlns:a16="http://schemas.microsoft.com/office/drawing/2014/main" id="{DF9D6274-5B18-F92A-0169-D4B860E2D841}"/>
              </a:ext>
            </a:extLst>
          </p:cNvPr>
          <p:cNvPicPr>
            <a:picLocks noChangeAspect="1"/>
          </p:cNvPicPr>
          <p:nvPr/>
        </p:nvPicPr>
        <p:blipFill>
          <a:blip r:embed="rId4"/>
          <a:stretch>
            <a:fillRect/>
          </a:stretch>
        </p:blipFill>
        <p:spPr>
          <a:xfrm>
            <a:off x="180066" y="4534270"/>
            <a:ext cx="3225461" cy="1740108"/>
          </a:xfrm>
          <a:prstGeom prst="rect">
            <a:avLst/>
          </a:prstGeom>
        </p:spPr>
      </p:pic>
    </p:spTree>
    <p:extLst>
      <p:ext uri="{BB962C8B-B14F-4D97-AF65-F5344CB8AC3E}">
        <p14:creationId xmlns:p14="http://schemas.microsoft.com/office/powerpoint/2010/main" val="177555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588C05-BC3D-6D32-58FD-D76A73C240B9}"/>
              </a:ext>
            </a:extLst>
          </p:cNvPr>
          <p:cNvPicPr>
            <a:picLocks noChangeAspect="1"/>
          </p:cNvPicPr>
          <p:nvPr/>
        </p:nvPicPr>
        <p:blipFill>
          <a:blip r:embed="rId2"/>
          <a:stretch>
            <a:fillRect/>
          </a:stretch>
        </p:blipFill>
        <p:spPr>
          <a:xfrm>
            <a:off x="3096366" y="2575686"/>
            <a:ext cx="3757058" cy="2113936"/>
          </a:xfrm>
          <a:prstGeom prst="rect">
            <a:avLst/>
          </a:prstGeom>
        </p:spPr>
      </p:pic>
      <p:pic>
        <p:nvPicPr>
          <p:cNvPr id="5" name="Picture 2">
            <a:extLst>
              <a:ext uri="{FF2B5EF4-FFF2-40B4-BE49-F238E27FC236}">
                <a16:creationId xmlns:a16="http://schemas.microsoft.com/office/drawing/2014/main" id="{C46AF741-7246-6066-F9E0-0892A5FFF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7168" y="2588327"/>
            <a:ext cx="3757058" cy="21012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498A0E-D7D6-33A0-2A13-EAA5FAF8E817}"/>
              </a:ext>
            </a:extLst>
          </p:cNvPr>
          <p:cNvSpPr txBox="1"/>
          <p:nvPr/>
        </p:nvSpPr>
        <p:spPr>
          <a:xfrm>
            <a:off x="418826" y="585290"/>
            <a:ext cx="3868039"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2. Real time data synchronization</a:t>
            </a:r>
          </a:p>
        </p:txBody>
      </p:sp>
      <p:pic>
        <p:nvPicPr>
          <p:cNvPr id="7" name="Picture 8" descr="Une image contenant art, Caractère coloré, capture d’écran, vert&#10;&#10;Description générée automatiquement">
            <a:extLst>
              <a:ext uri="{FF2B5EF4-FFF2-40B4-BE49-F238E27FC236}">
                <a16:creationId xmlns:a16="http://schemas.microsoft.com/office/drawing/2014/main" id="{0E72F61F-CD20-EF9D-BA97-4A942DB48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330" y="1212535"/>
            <a:ext cx="908965" cy="13757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 graph with a blue line&#10;&#10;Description automatically generated">
            <a:extLst>
              <a:ext uri="{FF2B5EF4-FFF2-40B4-BE49-F238E27FC236}">
                <a16:creationId xmlns:a16="http://schemas.microsoft.com/office/drawing/2014/main" id="{3DC962A6-722A-D571-B5F2-53E6FC7965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00" y="2846240"/>
            <a:ext cx="2121622" cy="1531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A graph of blue dots&#10;&#10;Description automatically generated">
            <a:extLst>
              <a:ext uri="{FF2B5EF4-FFF2-40B4-BE49-F238E27FC236}">
                <a16:creationId xmlns:a16="http://schemas.microsoft.com/office/drawing/2014/main" id="{E4083EC0-FAC4-CBC2-E6EF-83A876B7BD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088" y="4635257"/>
            <a:ext cx="1910036" cy="1445071"/>
          </a:xfrm>
          <a:prstGeom prst="rect">
            <a:avLst/>
          </a:prstGeom>
          <a:noFill/>
          <a:extLst>
            <a:ext uri="{909E8E84-426E-40DD-AFC4-6F175D3DCCD1}">
              <a14:hiddenFill xmlns:a14="http://schemas.microsoft.com/office/drawing/2010/main">
                <a:solidFill>
                  <a:srgbClr val="FFFFFF"/>
                </a:solidFill>
              </a14:hiddenFill>
            </a:ext>
          </a:extLst>
        </p:spPr>
      </p:pic>
      <p:sp>
        <p:nvSpPr>
          <p:cNvPr id="10" name="Plus Sign 9">
            <a:extLst>
              <a:ext uri="{FF2B5EF4-FFF2-40B4-BE49-F238E27FC236}">
                <a16:creationId xmlns:a16="http://schemas.microsoft.com/office/drawing/2014/main" id="{F76D44B1-2495-3DF1-38EC-8AE6369EE831}"/>
              </a:ext>
            </a:extLst>
          </p:cNvPr>
          <p:cNvSpPr/>
          <p:nvPr/>
        </p:nvSpPr>
        <p:spPr>
          <a:xfrm>
            <a:off x="1103515" y="2588327"/>
            <a:ext cx="156591" cy="236747"/>
          </a:xfrm>
          <a:prstGeom prst="mathPlus">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Plus Sign 10">
            <a:extLst>
              <a:ext uri="{FF2B5EF4-FFF2-40B4-BE49-F238E27FC236}">
                <a16:creationId xmlns:a16="http://schemas.microsoft.com/office/drawing/2014/main" id="{A6203FB5-9C43-E8DC-22D2-05C28A0DEE3C}"/>
              </a:ext>
            </a:extLst>
          </p:cNvPr>
          <p:cNvSpPr/>
          <p:nvPr/>
        </p:nvSpPr>
        <p:spPr>
          <a:xfrm>
            <a:off x="1025219" y="4372591"/>
            <a:ext cx="156591" cy="236747"/>
          </a:xfrm>
          <a:prstGeom prst="mathPlus">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A124FB5-C34B-A81B-DE66-911A5D49AA19}"/>
              </a:ext>
            </a:extLst>
          </p:cNvPr>
          <p:cNvSpPr/>
          <p:nvPr/>
        </p:nvSpPr>
        <p:spPr>
          <a:xfrm>
            <a:off x="2444817" y="3522846"/>
            <a:ext cx="442762" cy="21175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5D4369F-6954-28DF-AB8B-0923FBC48CC8}"/>
              </a:ext>
            </a:extLst>
          </p:cNvPr>
          <p:cNvSpPr/>
          <p:nvPr/>
        </p:nvSpPr>
        <p:spPr>
          <a:xfrm>
            <a:off x="6957937" y="3505914"/>
            <a:ext cx="442762" cy="21175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0DD7325-024A-5AC4-9255-64EDEF505BEA}"/>
              </a:ext>
            </a:extLst>
          </p:cNvPr>
          <p:cNvSpPr txBox="1"/>
          <p:nvPr/>
        </p:nvSpPr>
        <p:spPr>
          <a:xfrm>
            <a:off x="3455469" y="5014762"/>
            <a:ext cx="8296977" cy="160043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By extracting time-domain and frequency-domain features in real-time and synchronizing them with data from other sensors, we can create a more holistic analysis of the system being monitored. Synchronization is achieved using timestamps or common reference signals, ensuring that all sensor data aligns accurately in time. This multi-sensor fusion approach enhances feature correlation, allowing us to detect complex patterns and interactions that single-sensor analysis might miss. Once synchronized, the data can be pre-processed before being fed into machine learning (ML) and deep learning (DL) models. These models can then be trained to classify patterns, detect anomalies, or make real-time predictions</a:t>
            </a:r>
            <a:r>
              <a:rPr lang="en-US" sz="1400" dirty="0"/>
              <a:t>.</a:t>
            </a:r>
          </a:p>
        </p:txBody>
      </p:sp>
    </p:spTree>
    <p:extLst>
      <p:ext uri="{BB962C8B-B14F-4D97-AF65-F5344CB8AC3E}">
        <p14:creationId xmlns:p14="http://schemas.microsoft.com/office/powerpoint/2010/main" val="311278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5CF6C7-482E-ADA9-58AA-C6710ADF1936}"/>
              </a:ext>
            </a:extLst>
          </p:cNvPr>
          <p:cNvSpPr txBox="1"/>
          <p:nvPr/>
        </p:nvSpPr>
        <p:spPr>
          <a:xfrm>
            <a:off x="818231" y="1054109"/>
            <a:ext cx="3868039"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3. Real time AI</a:t>
            </a:r>
          </a:p>
        </p:txBody>
      </p:sp>
      <p:pic>
        <p:nvPicPr>
          <p:cNvPr id="5" name="Picture 4" descr="Acoustic emission feature [15] | Download Scientific Diagram">
            <a:extLst>
              <a:ext uri="{FF2B5EF4-FFF2-40B4-BE49-F238E27FC236}">
                <a16:creationId xmlns:a16="http://schemas.microsoft.com/office/drawing/2014/main" id="{791CFDFF-4A1A-9E9D-757E-7AE048F60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80" y="3568466"/>
            <a:ext cx="2666606" cy="12145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graph with numbers and lines&#10;&#10;Description automatically generated">
            <a:extLst>
              <a:ext uri="{FF2B5EF4-FFF2-40B4-BE49-F238E27FC236}">
                <a16:creationId xmlns:a16="http://schemas.microsoft.com/office/drawing/2014/main" id="{3D3417DA-B115-A985-7E4F-DCFCB9A4F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61" y="1815420"/>
            <a:ext cx="2910244" cy="13469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F797B6E-C4D8-5D50-224D-9D9791058AF7}"/>
              </a:ext>
            </a:extLst>
          </p:cNvPr>
          <p:cNvPicPr>
            <a:picLocks noChangeAspect="1"/>
          </p:cNvPicPr>
          <p:nvPr/>
        </p:nvPicPr>
        <p:blipFill>
          <a:blip r:embed="rId4"/>
          <a:stretch>
            <a:fillRect/>
          </a:stretch>
        </p:blipFill>
        <p:spPr>
          <a:xfrm>
            <a:off x="235061" y="5127823"/>
            <a:ext cx="2666606" cy="1511776"/>
          </a:xfrm>
          <a:prstGeom prst="rect">
            <a:avLst/>
          </a:prstGeom>
        </p:spPr>
      </p:pic>
      <p:sp>
        <p:nvSpPr>
          <p:cNvPr id="8" name="Arrow: Down 7">
            <a:extLst>
              <a:ext uri="{FF2B5EF4-FFF2-40B4-BE49-F238E27FC236}">
                <a16:creationId xmlns:a16="http://schemas.microsoft.com/office/drawing/2014/main" id="{3F35CB0B-2347-AA9E-DB8E-5D157827A242}"/>
              </a:ext>
            </a:extLst>
          </p:cNvPr>
          <p:cNvSpPr/>
          <p:nvPr/>
        </p:nvSpPr>
        <p:spPr>
          <a:xfrm>
            <a:off x="1497733" y="3299695"/>
            <a:ext cx="169570" cy="188484"/>
          </a:xfrm>
          <a:prstGeom prst="down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Arrow: Down 8">
            <a:extLst>
              <a:ext uri="{FF2B5EF4-FFF2-40B4-BE49-F238E27FC236}">
                <a16:creationId xmlns:a16="http://schemas.microsoft.com/office/drawing/2014/main" id="{1B5D6E37-45B8-BECD-D182-218191972472}"/>
              </a:ext>
            </a:extLst>
          </p:cNvPr>
          <p:cNvSpPr/>
          <p:nvPr/>
        </p:nvSpPr>
        <p:spPr>
          <a:xfrm>
            <a:off x="1466063" y="4960836"/>
            <a:ext cx="169570" cy="188484"/>
          </a:xfrm>
          <a:prstGeom prst="down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61">
            <a:extLst>
              <a:ext uri="{FF2B5EF4-FFF2-40B4-BE49-F238E27FC236}">
                <a16:creationId xmlns:a16="http://schemas.microsoft.com/office/drawing/2014/main" id="{6A1E6BA9-94AF-0ADE-24D8-FEA947E0E83B}"/>
              </a:ext>
            </a:extLst>
          </p:cNvPr>
          <p:cNvSpPr txBox="1"/>
          <p:nvPr/>
        </p:nvSpPr>
        <p:spPr>
          <a:xfrm>
            <a:off x="1635633" y="3268514"/>
            <a:ext cx="258506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5C0000"/>
                </a:solidFill>
              </a:rPr>
              <a:t>Feature extraction</a:t>
            </a:r>
          </a:p>
        </p:txBody>
      </p:sp>
      <p:sp>
        <p:nvSpPr>
          <p:cNvPr id="11" name="TextBox 10">
            <a:extLst>
              <a:ext uri="{FF2B5EF4-FFF2-40B4-BE49-F238E27FC236}">
                <a16:creationId xmlns:a16="http://schemas.microsoft.com/office/drawing/2014/main" id="{89FEE35A-8E98-874A-D8C9-8CC9EADF04D3}"/>
              </a:ext>
            </a:extLst>
          </p:cNvPr>
          <p:cNvSpPr txBox="1"/>
          <p:nvPr/>
        </p:nvSpPr>
        <p:spPr>
          <a:xfrm>
            <a:off x="4666690" y="2430072"/>
            <a:ext cx="5889677" cy="3385542"/>
          </a:xfrm>
          <a:prstGeom prst="rect">
            <a:avLst/>
          </a:prstGeom>
          <a:noFill/>
        </p:spPr>
        <p:txBody>
          <a:bodyPr wrap="square" rtlCol="0">
            <a:spAutoFit/>
          </a:bodyPr>
          <a:lstStyle/>
          <a:p>
            <a:r>
              <a:rPr lang="en-US" sz="1400" b="1" dirty="0">
                <a:solidFill>
                  <a:srgbClr val="FF0000"/>
                </a:solidFill>
                <a:latin typeface="Times New Roman" panose="02020603050405020304" pitchFamily="18" charset="0"/>
                <a:cs typeface="Times New Roman" panose="02020603050405020304" pitchFamily="18" charset="0"/>
              </a:rPr>
              <a:t>1. Feature-Based Machine Learning and MLPs</a:t>
            </a:r>
          </a:p>
          <a:p>
            <a:r>
              <a:rPr lang="en-US" sz="1400" dirty="0">
                <a:latin typeface="Times New Roman" panose="02020603050405020304" pitchFamily="18" charset="0"/>
                <a:cs typeface="Times New Roman" panose="02020603050405020304" pitchFamily="18" charset="0"/>
              </a:rPr>
              <a:t>Extracting relevant features from acoustic emission data enables traditional machine learning (ML) and Multi-Layer Perceptron (MLP) models to process and classify events efficiently. By converting raw signals into numerical representations such as amplitude, frequency content, energy, and statistical properties, these models can learn from structured data with reduced computational complexity. Feature-based approaches excel in scenarios where domain knowledge can guide feature selection, allowing for interpretable decision-making. Additionally, probabilistic models and statistical methods, such as Gaussian Mixture Models (GMMs) and Hidden Markov Models (HMMs), can enhance pattern recognition by modeling uncertainties in the data. This method is computationally efficient, enabling real-time inference with minimal hardware requirements. However, it may struggle with capturing complex temporal dependencies or spatial representations of signal variations</a:t>
            </a:r>
          </a:p>
          <a:p>
            <a:endParaRPr lang="en-US" dirty="0"/>
          </a:p>
        </p:txBody>
      </p:sp>
    </p:spTree>
    <p:extLst>
      <p:ext uri="{BB962C8B-B14F-4D97-AF65-F5344CB8AC3E}">
        <p14:creationId xmlns:p14="http://schemas.microsoft.com/office/powerpoint/2010/main" val="2698088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776A22-ECFD-0ABB-B31D-B63090CB4029}"/>
              </a:ext>
            </a:extLst>
          </p:cNvPr>
          <p:cNvSpPr txBox="1"/>
          <p:nvPr/>
        </p:nvSpPr>
        <p:spPr>
          <a:xfrm>
            <a:off x="5563402" y="2194560"/>
            <a:ext cx="5717407" cy="3170099"/>
          </a:xfrm>
          <a:prstGeom prst="rect">
            <a:avLst/>
          </a:prstGeom>
          <a:noFill/>
        </p:spPr>
        <p:txBody>
          <a:bodyPr wrap="square" rtlCol="0">
            <a:spAutoFit/>
          </a:bodyPr>
          <a:lstStyle/>
          <a:p>
            <a:r>
              <a:rPr lang="en-US" sz="1400" b="1" dirty="0">
                <a:solidFill>
                  <a:srgbClr val="FF0000"/>
                </a:solidFill>
                <a:latin typeface="Times New Roman" panose="02020603050405020304" pitchFamily="18" charset="0"/>
                <a:cs typeface="Times New Roman" panose="02020603050405020304" pitchFamily="18" charset="0"/>
              </a:rPr>
              <a:t>2. Image-Based Deep Learning with CNNs</a:t>
            </a:r>
          </a:p>
          <a:p>
            <a:r>
              <a:rPr lang="en-US" sz="1400" dirty="0">
                <a:latin typeface="Times New Roman" panose="02020603050405020304" pitchFamily="18" charset="0"/>
                <a:cs typeface="Times New Roman" panose="02020603050405020304" pitchFamily="18" charset="0"/>
              </a:rPr>
              <a:t>Transforming acoustic emission signals into images (such as spectrograms or wavelet transforms) unlocks the power of Convolutional Neural Networks (CNNs). This approach leverages the spatial hierarchies of CNNs to extract high-level patterns from frequency-time representations, making it highly effective for classification, anomaly detection, and forecasting tasks. By encoding the signal into a 2D representation, CNNs can automatically learn meaningful features without the need for manual feature engineering, improving adaptability and generalization. However, this comes at the cost of increased computational complexity and memory requirements, making real-time inference more demanding. The trade-off lies in balancing model accuracy and computational efficiency, as CNNs often require specialized hardware (such as GPUs) for optimal performance.</a:t>
            </a:r>
          </a:p>
          <a:p>
            <a:endParaRPr lang="en-US" dirty="0"/>
          </a:p>
        </p:txBody>
      </p:sp>
      <p:pic>
        <p:nvPicPr>
          <p:cNvPr id="5" name="Picture 4" descr="A blue graph with numbers and lines&#10;&#10;Description automatically generated">
            <a:extLst>
              <a:ext uri="{FF2B5EF4-FFF2-40B4-BE49-F238E27FC236}">
                <a16:creationId xmlns:a16="http://schemas.microsoft.com/office/drawing/2014/main" id="{AF231B78-B6C5-AAA9-9DFE-F1A15E21D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582" y="1536812"/>
            <a:ext cx="2259426" cy="10457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344AEEF-484F-E227-D458-9A88C57AF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620" y="2735597"/>
            <a:ext cx="1608222" cy="12061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C8629E8-6F16-7C67-E645-EA9A708AE1CB}"/>
              </a:ext>
            </a:extLst>
          </p:cNvPr>
          <p:cNvPicPr>
            <a:picLocks noChangeAspect="1"/>
          </p:cNvPicPr>
          <p:nvPr/>
        </p:nvPicPr>
        <p:blipFill>
          <a:blip r:embed="rId4"/>
          <a:stretch>
            <a:fillRect/>
          </a:stretch>
        </p:blipFill>
        <p:spPr>
          <a:xfrm>
            <a:off x="685818" y="4124529"/>
            <a:ext cx="2949827" cy="1133051"/>
          </a:xfrm>
          <a:prstGeom prst="rect">
            <a:avLst/>
          </a:prstGeom>
        </p:spPr>
      </p:pic>
      <p:sp>
        <p:nvSpPr>
          <p:cNvPr id="9" name="Arrow: Down 8">
            <a:extLst>
              <a:ext uri="{FF2B5EF4-FFF2-40B4-BE49-F238E27FC236}">
                <a16:creationId xmlns:a16="http://schemas.microsoft.com/office/drawing/2014/main" id="{E0DF81C8-3682-BB38-9A5E-4BF8C1FE50F4}"/>
              </a:ext>
            </a:extLst>
          </p:cNvPr>
          <p:cNvSpPr/>
          <p:nvPr/>
        </p:nvSpPr>
        <p:spPr>
          <a:xfrm>
            <a:off x="2092830" y="2691818"/>
            <a:ext cx="135802" cy="153055"/>
          </a:xfrm>
          <a:prstGeom prst="down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Arrow: Down 9">
            <a:extLst>
              <a:ext uri="{FF2B5EF4-FFF2-40B4-BE49-F238E27FC236}">
                <a16:creationId xmlns:a16="http://schemas.microsoft.com/office/drawing/2014/main" id="{79FE4DF9-E363-846E-EFD2-704BC1F4984A}"/>
              </a:ext>
            </a:extLst>
          </p:cNvPr>
          <p:cNvSpPr/>
          <p:nvPr/>
        </p:nvSpPr>
        <p:spPr>
          <a:xfrm>
            <a:off x="2092830" y="3931496"/>
            <a:ext cx="135802" cy="153055"/>
          </a:xfrm>
          <a:prstGeom prst="downArrow">
            <a:avLst/>
          </a:prstGeom>
          <a:solidFill>
            <a:srgbClr val="5C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62">
            <a:extLst>
              <a:ext uri="{FF2B5EF4-FFF2-40B4-BE49-F238E27FC236}">
                <a16:creationId xmlns:a16="http://schemas.microsoft.com/office/drawing/2014/main" id="{F2E664FE-654A-A53A-F62A-EEE47DA66B2E}"/>
              </a:ext>
            </a:extLst>
          </p:cNvPr>
          <p:cNvSpPr txBox="1"/>
          <p:nvPr/>
        </p:nvSpPr>
        <p:spPr>
          <a:xfrm>
            <a:off x="2333229" y="2597097"/>
            <a:ext cx="28847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5C0000"/>
                </a:solidFill>
              </a:rPr>
              <a:t>CWT: Continuous Wavelet Transform</a:t>
            </a:r>
          </a:p>
        </p:txBody>
      </p:sp>
    </p:spTree>
    <p:extLst>
      <p:ext uri="{BB962C8B-B14F-4D97-AF65-F5344CB8AC3E}">
        <p14:creationId xmlns:p14="http://schemas.microsoft.com/office/powerpoint/2010/main" val="42352516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3580</TotalTime>
  <Words>1788</Words>
  <Application>Microsoft Office PowerPoint</Application>
  <PresentationFormat>Widescreen</PresentationFormat>
  <Paragraphs>91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Times New Roman</vt:lpstr>
      <vt:lpstr>Office Theme</vt:lpstr>
      <vt:lpstr>Expanding Applications with Real-Time Acoustic Emission Acquisition</vt:lpstr>
      <vt:lpstr>Real-Time Acquisition Methods for Acoustic Emission using Vallen Solutions</vt:lpstr>
      <vt:lpstr>PowerPoint Presentation</vt:lpstr>
      <vt:lpstr>PowerPoint Presentation</vt:lpstr>
      <vt:lpstr>Unlocking New Possibilities with Real-Time Acoustic Emission Acquisition</vt:lpstr>
      <vt:lpstr>PowerPoint Presentation</vt:lpstr>
      <vt:lpstr>PowerPoint Presentation</vt:lpstr>
      <vt:lpstr>PowerPoint Presentation</vt:lpstr>
      <vt:lpstr>PowerPoint Presentation</vt:lpstr>
      <vt:lpstr>PowerPoint Presentation</vt:lpstr>
      <vt:lpstr>Real-Time AI-Powered Applications for Acoustic Emission Analysis</vt:lpstr>
      <vt:lpstr>PowerPoint Presentation</vt:lpstr>
      <vt:lpstr>PowerPoint Presentation</vt:lpstr>
      <vt:lpstr>Reference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Sidhom, Ahmed</dc:creator>
  <cp:lastModifiedBy>Ben Sidhom, Ahmed</cp:lastModifiedBy>
  <cp:revision>9</cp:revision>
  <dcterms:created xsi:type="dcterms:W3CDTF">2025-03-13T15:33:32Z</dcterms:created>
  <dcterms:modified xsi:type="dcterms:W3CDTF">2025-03-19T17:00:39Z</dcterms:modified>
</cp:coreProperties>
</file>